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97" r:id="rId2"/>
    <p:sldId id="300" r:id="rId3"/>
    <p:sldId id="259" r:id="rId4"/>
    <p:sldId id="305" r:id="rId5"/>
    <p:sldId id="348" r:id="rId6"/>
    <p:sldId id="302" r:id="rId7"/>
    <p:sldId id="306" r:id="rId8"/>
    <p:sldId id="298" r:id="rId9"/>
    <p:sldId id="427" r:id="rId10"/>
    <p:sldId id="428" r:id="rId11"/>
    <p:sldId id="315" r:id="rId12"/>
    <p:sldId id="287" r:id="rId13"/>
    <p:sldId id="413" r:id="rId14"/>
    <p:sldId id="345" r:id="rId15"/>
    <p:sldId id="344" r:id="rId16"/>
    <p:sldId id="400" r:id="rId17"/>
    <p:sldId id="314" r:id="rId18"/>
    <p:sldId id="335" r:id="rId19"/>
    <p:sldId id="393" r:id="rId20"/>
    <p:sldId id="409" r:id="rId21"/>
    <p:sldId id="388" r:id="rId22"/>
    <p:sldId id="377" r:id="rId23"/>
    <p:sldId id="379" r:id="rId24"/>
    <p:sldId id="506" r:id="rId25"/>
    <p:sldId id="507" r:id="rId26"/>
    <p:sldId id="498" r:id="rId27"/>
    <p:sldId id="508" r:id="rId28"/>
    <p:sldId id="449" r:id="rId29"/>
    <p:sldId id="451" r:id="rId30"/>
    <p:sldId id="447" r:id="rId31"/>
    <p:sldId id="509" r:id="rId32"/>
    <p:sldId id="403" r:id="rId33"/>
    <p:sldId id="401" r:id="rId34"/>
    <p:sldId id="402" r:id="rId35"/>
    <p:sldId id="501" r:id="rId36"/>
    <p:sldId id="484" r:id="rId37"/>
    <p:sldId id="500" r:id="rId38"/>
    <p:sldId id="318" r:id="rId39"/>
    <p:sldId id="499" r:id="rId40"/>
    <p:sldId id="496" r:id="rId41"/>
    <p:sldId id="319" r:id="rId42"/>
    <p:sldId id="426" r:id="rId43"/>
    <p:sldId id="316" r:id="rId44"/>
    <p:sldId id="326" r:id="rId45"/>
    <p:sldId id="383" r:id="rId46"/>
    <p:sldId id="486" r:id="rId47"/>
    <p:sldId id="494" r:id="rId48"/>
    <p:sldId id="487" r:id="rId49"/>
    <p:sldId id="483" r:id="rId50"/>
    <p:sldId id="328" r:id="rId51"/>
    <p:sldId id="503" r:id="rId52"/>
    <p:sldId id="504" r:id="rId53"/>
    <p:sldId id="485" r:id="rId54"/>
    <p:sldId id="429" r:id="rId55"/>
    <p:sldId id="497" r:id="rId56"/>
    <p:sldId id="323" r:id="rId57"/>
    <p:sldId id="331" r:id="rId58"/>
    <p:sldId id="460" r:id="rId59"/>
    <p:sldId id="462" r:id="rId60"/>
    <p:sldId id="471" r:id="rId61"/>
    <p:sldId id="472" r:id="rId62"/>
    <p:sldId id="474" r:id="rId63"/>
    <p:sldId id="475" r:id="rId64"/>
    <p:sldId id="476" r:id="rId65"/>
    <p:sldId id="327" r:id="rId66"/>
    <p:sldId id="478" r:id="rId67"/>
    <p:sldId id="505" r:id="rId68"/>
    <p:sldId id="324" r:id="rId69"/>
    <p:sldId id="511" r:id="rId70"/>
    <p:sldId id="337" r:id="rId71"/>
    <p:sldId id="510" r:id="rId72"/>
    <p:sldId id="336" r:id="rId73"/>
    <p:sldId id="288" r:id="rId7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58BEDF31-0425-40C4-87B2-EBC1798A92EE}">
          <p14:sldIdLst>
            <p14:sldId id="297"/>
            <p14:sldId id="300"/>
            <p14:sldId id="259"/>
          </p14:sldIdLst>
        </p14:section>
        <p14:section name="introduction" id="{0CE486AE-7BD6-450C-81C0-F8F6E13599F4}">
          <p14:sldIdLst>
            <p14:sldId id="305"/>
            <p14:sldId id="348"/>
            <p14:sldId id="302"/>
          </p14:sldIdLst>
        </p14:section>
        <p14:section name="background" id="{0BEB96C4-E6BC-47F6-B79D-689D03A792F8}">
          <p14:sldIdLst>
            <p14:sldId id="306"/>
            <p14:sldId id="298"/>
            <p14:sldId id="427"/>
            <p14:sldId id="428"/>
          </p14:sldIdLst>
        </p14:section>
        <p14:section name="external forces" id="{F8036AB9-34BD-4789-BEFD-B9BD4E3701D8}">
          <p14:sldIdLst>
            <p14:sldId id="315"/>
          </p14:sldIdLst>
        </p14:section>
        <p14:section name="megatrends" id="{0D5D32BA-5CD9-4FD4-A406-F26055101CFD}">
          <p14:sldIdLst>
            <p14:sldId id="287"/>
            <p14:sldId id="413"/>
          </p14:sldIdLst>
        </p14:section>
        <p14:section name="Climate" id="{2315015D-0A39-424E-BD37-61E2F86D1DD6}">
          <p14:sldIdLst>
            <p14:sldId id="345"/>
            <p14:sldId id="344"/>
            <p14:sldId id="400"/>
          </p14:sldIdLst>
        </p14:section>
        <p14:section name="Demography" id="{DD6AE374-F29E-46ED-B0F6-E078BDCC90FB}">
          <p14:sldIdLst>
            <p14:sldId id="314"/>
            <p14:sldId id="335"/>
            <p14:sldId id="393"/>
            <p14:sldId id="409"/>
          </p14:sldIdLst>
        </p14:section>
        <p14:section name="Technology" id="{1F11B4F2-BE79-49C1-983F-98340D75DBB9}">
          <p14:sldIdLst>
            <p14:sldId id="388"/>
            <p14:sldId id="377"/>
            <p14:sldId id="379"/>
          </p14:sldIdLst>
        </p14:section>
        <p14:section name="Economy" id="{468C8006-F8F0-42EF-9CB9-B8E901FF5B2E}">
          <p14:sldIdLst>
            <p14:sldId id="506"/>
            <p14:sldId id="507"/>
            <p14:sldId id="498"/>
            <p14:sldId id="508"/>
          </p14:sldIdLst>
        </p14:section>
        <p14:section name="Urbanisation" id="{B947C7EC-3B6E-41A0-8709-49704075C09E}">
          <p14:sldIdLst>
            <p14:sldId id="449"/>
            <p14:sldId id="451"/>
            <p14:sldId id="447"/>
            <p14:sldId id="509"/>
          </p14:sldIdLst>
        </p14:section>
        <p14:section name="Politics" id="{6E80CF91-50BD-47FE-949B-74CF20238EA2}">
          <p14:sldIdLst>
            <p14:sldId id="403"/>
            <p14:sldId id="401"/>
            <p14:sldId id="402"/>
          </p14:sldIdLst>
        </p14:section>
        <p14:section name="Wrap up" id="{8CE55335-FCA3-4B9B-882E-AF3062BECDDC}">
          <p14:sldIdLst>
            <p14:sldId id="501"/>
            <p14:sldId id="484"/>
            <p14:sldId id="500"/>
          </p14:sldIdLst>
        </p14:section>
        <p14:section name="the view of others" id="{3C20C218-89F6-4768-99AB-FDDF1A4B0266}">
          <p14:sldIdLst>
            <p14:sldId id="318"/>
            <p14:sldId id="499"/>
            <p14:sldId id="496"/>
          </p14:sldIdLst>
        </p14:section>
        <p14:section name="specific trends" id="{EEC39797-D28B-4DC3-A37D-2D532CC1AC22}">
          <p14:sldIdLst>
            <p14:sldId id="319"/>
            <p14:sldId id="426"/>
          </p14:sldIdLst>
        </p14:section>
        <p14:section name="internal status " id="{11008E74-23FA-4B52-9D5A-F77415245DCB}">
          <p14:sldIdLst>
            <p14:sldId id="316"/>
          </p14:sldIdLst>
        </p14:section>
        <p14:section name="Section 14" id="{969B262E-B64F-4661-ACC8-FC7D5AEEEFF1}">
          <p14:sldIdLst>
            <p14:sldId id="326"/>
            <p14:sldId id="383"/>
            <p14:sldId id="486"/>
            <p14:sldId id="494"/>
            <p14:sldId id="487"/>
            <p14:sldId id="483"/>
          </p14:sldIdLst>
        </p14:section>
        <p14:section name="Section 16" id="{848C1183-4550-4BEC-802D-AA9270A21414}">
          <p14:sldIdLst>
            <p14:sldId id="328"/>
            <p14:sldId id="503"/>
            <p14:sldId id="504"/>
          </p14:sldIdLst>
        </p14:section>
        <p14:section name="How othrs sees us?" id="{DFDC8736-0ADD-4795-B526-40F3E36C724C}">
          <p14:sldIdLst>
            <p14:sldId id="485"/>
            <p14:sldId id="429"/>
            <p14:sldId id="497"/>
          </p14:sldIdLst>
        </p14:section>
        <p14:section name="eyes in the future" id="{9F10DB69-3E09-4F97-93B5-CCAA3252F7B9}">
          <p14:sldIdLst>
            <p14:sldId id="323"/>
          </p14:sldIdLst>
        </p14:section>
        <p14:section name="Section 20" id="{B1D7AE9F-9079-4324-92CB-7EA932451635}">
          <p14:sldIdLst>
            <p14:sldId id="331"/>
            <p14:sldId id="460"/>
            <p14:sldId id="462"/>
            <p14:sldId id="471"/>
            <p14:sldId id="472"/>
            <p14:sldId id="474"/>
            <p14:sldId id="475"/>
            <p14:sldId id="476"/>
          </p14:sldIdLst>
        </p14:section>
        <p14:section name="Section 21" id="{8B3E606F-3F6D-41BC-939B-BA821B7571CF}">
          <p14:sldIdLst>
            <p14:sldId id="327"/>
            <p14:sldId id="478"/>
            <p14:sldId id="505"/>
          </p14:sldIdLst>
        </p14:section>
        <p14:section name="reflexions &amp; questions" id="{767F2262-2E55-4767-B0AC-467EDB435C16}">
          <p14:sldIdLst>
            <p14:sldId id="324"/>
            <p14:sldId id="511"/>
          </p14:sldIdLst>
        </p14:section>
        <p14:section name="annexes" id="{18C2F48A-5888-42F7-A1BA-5F57D86CD344}">
          <p14:sldIdLst>
            <p14:sldId id="337"/>
            <p14:sldId id="510"/>
            <p14:sldId id="336"/>
            <p14:sldId id="288"/>
          </p14:sldIdLst>
        </p14:section>
      </p14:sectionLst>
    </p:ext>
    <p:ext uri="{EFAFB233-063F-42B5-8137-9DF3F51BA10A}">
      <p15:sldGuideLst xmlns:p15="http://schemas.microsoft.com/office/powerpoint/2012/main">
        <p15:guide id="1" orient="horz" pos="2137" userDrawn="1">
          <p15:clr>
            <a:srgbClr val="A4A3A4"/>
          </p15:clr>
        </p15:guide>
        <p15:guide id="2" orient="horz" pos="296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91"/>
    <a:srgbClr val="755DD9"/>
    <a:srgbClr val="665EB8"/>
    <a:srgbClr val="92278F"/>
    <a:srgbClr val="CECECE"/>
    <a:srgbClr val="000000"/>
    <a:srgbClr val="9B57D3"/>
    <a:srgbClr val="D08D22"/>
    <a:srgbClr val="00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5" autoAdjust="0"/>
    <p:restoredTop sz="94692" autoAdjust="0"/>
  </p:normalViewPr>
  <p:slideViewPr>
    <p:cSldViewPr snapToGrid="0" snapToObjects="1">
      <p:cViewPr varScale="1">
        <p:scale>
          <a:sx n="106" d="100"/>
          <a:sy n="106" d="100"/>
        </p:scale>
        <p:origin x="1960" y="176"/>
      </p:cViewPr>
      <p:guideLst>
        <p:guide orient="horz" pos="2137"/>
        <p:guide orient="horz" pos="2961"/>
        <p:guide pos="2880"/>
      </p:guideLst>
    </p:cSldViewPr>
  </p:slideViewPr>
  <p:notesTextViewPr>
    <p:cViewPr>
      <p:scale>
        <a:sx n="1" d="1"/>
        <a:sy n="1" d="1"/>
      </p:scale>
      <p:origin x="0" y="0"/>
    </p:cViewPr>
  </p:notesTextViewPr>
  <p:sorterViewPr>
    <p:cViewPr>
      <p:scale>
        <a:sx n="50" d="100"/>
        <a:sy n="50" d="100"/>
      </p:scale>
      <p:origin x="0" y="-14658"/>
    </p:cViewPr>
  </p:sorterViewPr>
  <p:notesViewPr>
    <p:cSldViewPr snapToGrid="0" snapToObjects="1">
      <p:cViewPr varScale="1">
        <p:scale>
          <a:sx n="121" d="100"/>
          <a:sy n="121" d="100"/>
        </p:scale>
        <p:origin x="-4986" y="-10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ão Armando G." userId="95b144a49a115c2f" providerId="LiveId" clId="{6A8EE3F7-EE38-467E-9829-15590600D550}"/>
    <pc:docChg chg="modSld">
      <pc:chgData name="João Armando G." userId="95b144a49a115c2f" providerId="LiveId" clId="{6A8EE3F7-EE38-467E-9829-15590600D550}" dt="2023-03-02T13:25:49.108" v="0" actId="14100"/>
      <pc:docMkLst>
        <pc:docMk/>
      </pc:docMkLst>
      <pc:sldChg chg="modSp mod">
        <pc:chgData name="João Armando G." userId="95b144a49a115c2f" providerId="LiveId" clId="{6A8EE3F7-EE38-467E-9829-15590600D550}" dt="2023-03-02T13:25:49.108" v="0" actId="14100"/>
        <pc:sldMkLst>
          <pc:docMk/>
          <pc:sldMk cId="3890233484" sldId="287"/>
        </pc:sldMkLst>
        <pc:spChg chg="mod">
          <ac:chgData name="João Armando G." userId="95b144a49a115c2f" providerId="LiveId" clId="{6A8EE3F7-EE38-467E-9829-15590600D550}" dt="2023-03-02T13:25:49.108" v="0" actId="14100"/>
          <ac:spMkLst>
            <pc:docMk/>
            <pc:sldMk cId="3890233484" sldId="287"/>
            <ac:spMk id="2" creationId="{A28A9E51-8138-1DAF-C734-6217EC4669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5"/>
          </a:xfrm>
          <a:prstGeom prst="rect">
            <a:avLst/>
          </a:prstGeom>
        </p:spPr>
        <p:txBody>
          <a:bodyPr vert="horz" lIns="94856" tIns="47428" rIns="94856" bIns="47428" rtlCol="0"/>
          <a:lstStyle>
            <a:lvl1pPr algn="l">
              <a:defRPr sz="1300"/>
            </a:lvl1pPr>
          </a:lstStyle>
          <a:p>
            <a:endParaRPr lang="en-US"/>
          </a:p>
        </p:txBody>
      </p:sp>
      <p:sp>
        <p:nvSpPr>
          <p:cNvPr id="3" name="Date Placeholder 2"/>
          <p:cNvSpPr>
            <a:spLocks noGrp="1"/>
          </p:cNvSpPr>
          <p:nvPr>
            <p:ph type="dt" sz="quarter" idx="1"/>
          </p:nvPr>
        </p:nvSpPr>
        <p:spPr>
          <a:xfrm>
            <a:off x="3815373" y="0"/>
            <a:ext cx="2918830" cy="493315"/>
          </a:xfrm>
          <a:prstGeom prst="rect">
            <a:avLst/>
          </a:prstGeom>
        </p:spPr>
        <p:txBody>
          <a:bodyPr vert="horz" lIns="94856" tIns="47428" rIns="94856" bIns="47428" rtlCol="0"/>
          <a:lstStyle>
            <a:lvl1pPr algn="r">
              <a:defRPr sz="1300"/>
            </a:lvl1pPr>
          </a:lstStyle>
          <a:p>
            <a:fld id="{04C89EDB-3FDD-4915-A3CE-62FA29C01A32}" type="datetimeFigureOut">
              <a:rPr lang="en-US" smtClean="0"/>
              <a:t>3/20/23</a:t>
            </a:fld>
            <a:endParaRPr lang="en-US"/>
          </a:p>
        </p:txBody>
      </p:sp>
      <p:sp>
        <p:nvSpPr>
          <p:cNvPr id="4" name="Footer Placeholder 3"/>
          <p:cNvSpPr>
            <a:spLocks noGrp="1"/>
          </p:cNvSpPr>
          <p:nvPr>
            <p:ph type="ftr" sz="quarter" idx="2"/>
          </p:nvPr>
        </p:nvSpPr>
        <p:spPr>
          <a:xfrm>
            <a:off x="0" y="9371285"/>
            <a:ext cx="2918830" cy="493315"/>
          </a:xfrm>
          <a:prstGeom prst="rect">
            <a:avLst/>
          </a:prstGeom>
        </p:spPr>
        <p:txBody>
          <a:bodyPr vert="horz" lIns="94856" tIns="47428" rIns="94856" bIns="47428" rtlCol="0" anchor="b"/>
          <a:lstStyle>
            <a:lvl1pPr algn="l">
              <a:defRPr sz="1300"/>
            </a:lvl1pPr>
          </a:lstStyle>
          <a:p>
            <a:endParaRPr lang="en-US"/>
          </a:p>
        </p:txBody>
      </p:sp>
      <p:sp>
        <p:nvSpPr>
          <p:cNvPr id="5" name="Slide Number Placeholder 4"/>
          <p:cNvSpPr>
            <a:spLocks noGrp="1"/>
          </p:cNvSpPr>
          <p:nvPr>
            <p:ph type="sldNum" sz="quarter" idx="3"/>
          </p:nvPr>
        </p:nvSpPr>
        <p:spPr>
          <a:xfrm>
            <a:off x="3815373" y="9371285"/>
            <a:ext cx="2918830" cy="493315"/>
          </a:xfrm>
          <a:prstGeom prst="rect">
            <a:avLst/>
          </a:prstGeom>
        </p:spPr>
        <p:txBody>
          <a:bodyPr vert="horz" lIns="94856" tIns="47428" rIns="94856" bIns="47428" rtlCol="0" anchor="b"/>
          <a:lstStyle>
            <a:lvl1pPr algn="r">
              <a:defRPr sz="13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5"/>
          </a:xfrm>
          <a:prstGeom prst="rect">
            <a:avLst/>
          </a:prstGeom>
        </p:spPr>
        <p:txBody>
          <a:bodyPr vert="horz" lIns="94856" tIns="47428" rIns="94856" bIns="47428" rtlCol="0"/>
          <a:lstStyle>
            <a:lvl1pPr algn="l">
              <a:defRPr sz="1300"/>
            </a:lvl1pPr>
          </a:lstStyle>
          <a:p>
            <a:endParaRPr lang="en-US"/>
          </a:p>
        </p:txBody>
      </p:sp>
      <p:sp>
        <p:nvSpPr>
          <p:cNvPr id="3" name="Date Placeholder 2"/>
          <p:cNvSpPr>
            <a:spLocks noGrp="1"/>
          </p:cNvSpPr>
          <p:nvPr>
            <p:ph type="dt" idx="1"/>
          </p:nvPr>
        </p:nvSpPr>
        <p:spPr>
          <a:xfrm>
            <a:off x="3815373" y="0"/>
            <a:ext cx="2918830" cy="493315"/>
          </a:xfrm>
          <a:prstGeom prst="rect">
            <a:avLst/>
          </a:prstGeom>
        </p:spPr>
        <p:txBody>
          <a:bodyPr vert="horz" lIns="94856" tIns="47428" rIns="94856" bIns="47428" rtlCol="0"/>
          <a:lstStyle>
            <a:lvl1pPr algn="r">
              <a:defRPr sz="1300"/>
            </a:lvl1pPr>
          </a:lstStyle>
          <a:p>
            <a:fld id="{054499FB-0CC7-453D-9493-CBDCD6D233E2}" type="datetimeFigureOut">
              <a:rPr lang="en-US" smtClean="0"/>
              <a:t>3/20/23</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4856" tIns="47428" rIns="94856" bIns="47428"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4856" tIns="47428" rIns="94856" bIns="4742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5"/>
            <a:ext cx="2918830" cy="493315"/>
          </a:xfrm>
          <a:prstGeom prst="rect">
            <a:avLst/>
          </a:prstGeom>
        </p:spPr>
        <p:txBody>
          <a:bodyPr vert="horz" lIns="94856" tIns="47428" rIns="94856" bIns="47428" rtlCol="0" anchor="b"/>
          <a:lstStyle>
            <a:lvl1pPr algn="l">
              <a:defRPr sz="1300"/>
            </a:lvl1pPr>
          </a:lstStyle>
          <a:p>
            <a:endParaRPr lang="en-US"/>
          </a:p>
        </p:txBody>
      </p:sp>
      <p:sp>
        <p:nvSpPr>
          <p:cNvPr id="7" name="Slide Number Placeholder 6"/>
          <p:cNvSpPr>
            <a:spLocks noGrp="1"/>
          </p:cNvSpPr>
          <p:nvPr>
            <p:ph type="sldNum" sz="quarter" idx="5"/>
          </p:nvPr>
        </p:nvSpPr>
        <p:spPr>
          <a:xfrm>
            <a:off x="3815373" y="9371285"/>
            <a:ext cx="2918830" cy="493315"/>
          </a:xfrm>
          <a:prstGeom prst="rect">
            <a:avLst/>
          </a:prstGeom>
        </p:spPr>
        <p:txBody>
          <a:bodyPr vert="horz" lIns="94856" tIns="47428" rIns="94856" bIns="47428" rtlCol="0" anchor="b"/>
          <a:lstStyle>
            <a:lvl1pPr algn="r">
              <a:defRPr sz="13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267992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78035" y="173295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891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Tree>
    <p:extLst>
      <p:ext uri="{BB962C8B-B14F-4D97-AF65-F5344CB8AC3E}">
        <p14:creationId xmlns:p14="http://schemas.microsoft.com/office/powerpoint/2010/main" val="21399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9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bg>
      <p:bgRef idx="1001">
        <a:schemeClr val="bg2"/>
      </p:bgRef>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chemeClr val="tx2"/>
              </a:solidFill>
            </a:endParaRPr>
          </a:p>
        </p:txBody>
      </p:sp>
      <p:sp>
        <p:nvSpPr>
          <p:cNvPr id="37" name="Text Placeholder 31"/>
          <p:cNvSpPr>
            <a:spLocks noGrp="1"/>
          </p:cNvSpPr>
          <p:nvPr>
            <p:ph type="body" sz="quarter" idx="10"/>
          </p:nvPr>
        </p:nvSpPr>
        <p:spPr>
          <a:xfrm>
            <a:off x="669022" y="261889"/>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3998079" y="3429000"/>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cxnSp>
        <p:nvCxnSpPr>
          <p:cNvPr id="6" name="Straight Connector 5"/>
          <p:cNvCxnSpPr>
            <a:cxnSpLocks/>
          </p:cNvCxnSpPr>
          <p:nvPr userDrawn="1"/>
        </p:nvCxnSpPr>
        <p:spPr>
          <a:xfrm>
            <a:off x="676656" y="2529531"/>
            <a:ext cx="7792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pic>
        <p:nvPicPr>
          <p:cNvPr id="3" name="Image 2">
            <a:extLst>
              <a:ext uri="{FF2B5EF4-FFF2-40B4-BE49-F238E27FC236}">
                <a16:creationId xmlns:a16="http://schemas.microsoft.com/office/drawing/2014/main" id="{26BE6BD0-A85D-E27A-7699-0E3BF5B24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9528" y="6455465"/>
            <a:ext cx="1030490" cy="319994"/>
          </a:xfrm>
          <a:prstGeom prst="rect">
            <a:avLst/>
          </a:prstGeom>
        </p:spPr>
      </p:pic>
    </p:spTree>
    <p:extLst>
      <p:ext uri="{BB962C8B-B14F-4D97-AF65-F5344CB8AC3E}">
        <p14:creationId xmlns:p14="http://schemas.microsoft.com/office/powerpoint/2010/main" val="385051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6858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pic>
        <p:nvPicPr>
          <p:cNvPr id="3" name="Image 2">
            <a:extLst>
              <a:ext uri="{FF2B5EF4-FFF2-40B4-BE49-F238E27FC236}">
                <a16:creationId xmlns:a16="http://schemas.microsoft.com/office/drawing/2014/main" id="{0BBEF090-F45F-65CE-D536-0706F09EF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9528" y="6455465"/>
            <a:ext cx="1030490" cy="319994"/>
          </a:xfrm>
          <a:prstGeom prst="rect">
            <a:avLst/>
          </a:prstGeom>
        </p:spPr>
      </p:pic>
    </p:spTree>
    <p:extLst>
      <p:ext uri="{BB962C8B-B14F-4D97-AF65-F5344CB8AC3E}">
        <p14:creationId xmlns:p14="http://schemas.microsoft.com/office/powerpoint/2010/main" val="132853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1"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325609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75175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5"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15028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6967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dirty="0"/>
              <a:t>Click to insert chart from template</a:t>
            </a:r>
          </a:p>
        </p:txBody>
      </p:sp>
    </p:spTree>
    <p:extLst>
      <p:ext uri="{BB962C8B-B14F-4D97-AF65-F5344CB8AC3E}">
        <p14:creationId xmlns:p14="http://schemas.microsoft.com/office/powerpoint/2010/main" val="13343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9028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err="1"/>
              <a:t>Lkweng</a:t>
            </a:r>
            <a:endParaRPr lang="en-US" dirty="0"/>
          </a:p>
          <a:p>
            <a:pPr lvl="6"/>
            <a:r>
              <a:rPr lang="en-US" dirty="0"/>
              <a:t>;</a:t>
            </a:r>
            <a:r>
              <a:rPr lang="en-US" dirty="0" err="1"/>
              <a:t>krweng’lk</a:t>
            </a:r>
            <a:endParaRPr lang="en-US" dirty="0"/>
          </a:p>
          <a:p>
            <a:pPr lvl="7"/>
            <a:r>
              <a:rPr lang="en-US" dirty="0" err="1"/>
              <a:t>Perign</a:t>
            </a:r>
            <a:endParaRPr lang="en-US" dirty="0"/>
          </a:p>
          <a:p>
            <a:pPr lvl="8"/>
            <a:r>
              <a:rPr lang="en-US" dirty="0"/>
              <a:t>;</a:t>
            </a:r>
            <a:r>
              <a:rPr lang="en-US" dirty="0" err="1"/>
              <a:t>kwegn</a:t>
            </a:r>
            <a:r>
              <a:rPr lang="en-US" dirty="0"/>
              <a:t>’</a:t>
            </a:r>
          </a:p>
        </p:txBody>
      </p:sp>
      <p:pic>
        <p:nvPicPr>
          <p:cNvPr id="4" name="Image 3">
            <a:extLst>
              <a:ext uri="{FF2B5EF4-FFF2-40B4-BE49-F238E27FC236}">
                <a16:creationId xmlns:a16="http://schemas.microsoft.com/office/drawing/2014/main" id="{A90A27D9-F7AF-4CFF-8EFD-625B39BB44C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19528" y="6455465"/>
            <a:ext cx="1030490" cy="319994"/>
          </a:xfrm>
          <a:prstGeom prst="rect">
            <a:avLst/>
          </a:prstGeom>
        </p:spPr>
      </p:pic>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2" r:id="rId4"/>
    <p:sldLayoutId id="2147483654" r:id="rId5"/>
    <p:sldLayoutId id="2147483651" r:id="rId6"/>
    <p:sldLayoutId id="2147483659" r:id="rId7"/>
    <p:sldLayoutId id="2147483660" r:id="rId8"/>
    <p:sldLayoutId id="2147483661" r:id="rId9"/>
    <p:sldLayoutId id="2147483662" r:id="rId10"/>
    <p:sldLayoutId id="2147483663" r:id="rId11"/>
    <p:sldLayoutId id="2147483664" r:id="rId12"/>
    <p:sldLayoutId id="2147483656" r:id="rId13"/>
  </p:sldLayoutIdLst>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tareportal.com/reports/digital-2020-global-digital-overview" TargetMode="External"/><Relationship Id="rId1" Type="http://schemas.openxmlformats.org/officeDocument/2006/relationships/slideLayout" Target="../slideLayouts/slideLayout7.xml"/><Relationship Id="rId4" Type="http://schemas.openxmlformats.org/officeDocument/2006/relationships/hyperlink" Target="https://www.pngall.com/world-map-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fr.vikidia.org/wiki/Urbanisation_mondiale" TargetMode="External"/><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hyperlink" Target="https://www.un.org/en/un75/new-era-conflict-and-violenc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org/en/un75/new-era-conflict-and-violence"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9.png"/><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hyperlink" Target="https://www.pngall.com/world-map-png" TargetMode="External"/><Relationship Id="rId9" Type="http://schemas.openxmlformats.org/officeDocument/2006/relationships/image" Target="../media/image24.png"/><Relationship Id="rId14" Type="http://schemas.openxmlformats.org/officeDocument/2006/relationships/image" Target="../media/image2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weforum.org/reports/youth-recovery-plan" TargetMode="External"/><Relationship Id="rId7" Type="http://schemas.openxmlformats.org/officeDocument/2006/relationships/image" Target="../media/image37.jpeg"/><Relationship Id="rId2" Type="http://schemas.openxmlformats.org/officeDocument/2006/relationships/hyperlink" Target="https://www.weforum.org/agenda/2021/08/young-people-millennials-and-generation-z-change-future/" TargetMode="Externa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hyperlink" Target="https://ichikowitzfoundation.com/news/africas-future-generation-has-spoken" TargetMode="External"/><Relationship Id="rId13" Type="http://schemas.openxmlformats.org/officeDocument/2006/relationships/hyperlink" Target="https://doi.org/10.1787/6ae8771a-en" TargetMode="External"/><Relationship Id="rId3" Type="http://schemas.openxmlformats.org/officeDocument/2006/relationships/hyperlink" Target="https://www.csiro.au/en/research/technology-space/data/Our-Future-World" TargetMode="External"/><Relationship Id="rId7" Type="http://schemas.openxmlformats.org/officeDocument/2006/relationships/hyperlink" Target="https://www.ey.com/en_gl/megatrends" TargetMode="External"/><Relationship Id="rId12" Type="http://schemas.openxmlformats.org/officeDocument/2006/relationships/hyperlink" Target="https://www.pewresearch.org/religion/2015/04/02/religious-projections-2010-2050" TargetMode="External"/><Relationship Id="rId2" Type="http://schemas.openxmlformats.org/officeDocument/2006/relationships/hyperlink" Target="https://www.blackrock.com/hk/en/literature/brochure/megatrends-insights-hk-en.pdf" TargetMode="External"/><Relationship Id="rId1" Type="http://schemas.openxmlformats.org/officeDocument/2006/relationships/slideLayout" Target="../slideLayouts/slideLayout3.xml"/><Relationship Id="rId6" Type="http://schemas.openxmlformats.org/officeDocument/2006/relationships/hyperlink" Target="https://www.europarl.europa.eu/at-your-service/en/be-heard/eurobarometer/youth-in-europe-2021" TargetMode="External"/><Relationship Id="rId11" Type="http://schemas.openxmlformats.org/officeDocument/2006/relationships/hyperlink" Target="https://www.dni.gov/index.php/gt2040-home" TargetMode="External"/><Relationship Id="rId5" Type="http://schemas.openxmlformats.org/officeDocument/2006/relationships/hyperlink" Target="https://ec.europa.eu/assets/epsc/pages/espas/index.html" TargetMode="External"/><Relationship Id="rId15" Type="http://schemas.openxmlformats.org/officeDocument/2006/relationships/hyperlink" Target="https://www.rolandberger.com/en/Insights/Global-Topics/Trend-Compendium/" TargetMode="External"/><Relationship Id="rId10" Type="http://schemas.openxmlformats.org/officeDocument/2006/relationships/hyperlink" Target="https://www.mckinsey.com/industries/public-and-social-sector/our-insights/defining-the-skills-citizens-will-need-in-the-future-world-of-work" TargetMode="External"/><Relationship Id="rId4" Type="http://schemas.openxmlformats.org/officeDocument/2006/relationships/hyperlink" Target="https://dataportal.com/reports/" TargetMode="External"/><Relationship Id="rId9" Type="http://schemas.openxmlformats.org/officeDocument/2006/relationships/hyperlink" Target="https://kpmg.com/xx/en/home/insights/2015/03/future-state-2030.html" TargetMode="External"/><Relationship Id="rId14" Type="http://schemas.openxmlformats.org/officeDocument/2006/relationships/hyperlink" Target="https://www.pmi.org/learning/thought-leadership/megatrends/"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www.weforum.org/agenda/2021/08/young-people-millennials-and-generation-z-change-future/" TargetMode="External"/><Relationship Id="rId3" Type="http://schemas.openxmlformats.org/officeDocument/2006/relationships/hyperlink" Target="https://www.undp.org/publications/global-trends-challenges-and-opportunities-implementation-sdgs" TargetMode="External"/><Relationship Id="rId7" Type="http://schemas.openxmlformats.org/officeDocument/2006/relationships/hyperlink" Target="https://www.weforum.org/agenda/2020/04/coronavirus-covid-19-pandemic-digital-divide-internet-data-broadband-mobbile/" TargetMode="External"/><Relationship Id="rId2" Type="http://schemas.openxmlformats.org/officeDocument/2006/relationships/hyperlink" Target="https://www.futurelearn.com/info/thefutureoflearning" TargetMode="External"/><Relationship Id="rId1" Type="http://schemas.openxmlformats.org/officeDocument/2006/relationships/slideLayout" Target="../slideLayouts/slideLayout3.xml"/><Relationship Id="rId6" Type="http://schemas.openxmlformats.org/officeDocument/2006/relationships/hyperlink" Target="https://openknowledge.worldbank.org/" TargetMode="External"/><Relationship Id="rId5" Type="http://schemas.openxmlformats.org/officeDocument/2006/relationships/hyperlink" Target="https://www.uopeople.edu/blog/the-growing-importance-of-technology-in-education/" TargetMode="External"/><Relationship Id="rId4" Type="http://schemas.openxmlformats.org/officeDocument/2006/relationships/hyperlink" Target="https://unfccc.int/news/secretary-general-s-statement-on-the-conclusion-of-the-un-climate-change-conference-cop26" TargetMode="External"/><Relationship Id="rId9" Type="http://schemas.openxmlformats.org/officeDocument/2006/relationships/hyperlink" Target="https://public.wmo.int/en/media/news/july-sees-extreme-weather-high-impact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C34FA"/>
            </a:gs>
            <a:gs pos="77000">
              <a:srgbClr val="62259D"/>
            </a:gs>
          </a:gsLst>
          <a:path path="circle">
            <a:fillToRect l="100000" t="100000"/>
          </a:path>
        </a:gra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FC92955-B001-E425-2BFF-2C9354B42B9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58" y="857250"/>
            <a:ext cx="7712284" cy="5143500"/>
          </a:xfrm>
          <a:prstGeom prst="rect">
            <a:avLst/>
          </a:prstGeom>
        </p:spPr>
      </p:pic>
      <p:sp>
        <p:nvSpPr>
          <p:cNvPr id="8" name="Title 7"/>
          <p:cNvSpPr>
            <a:spLocks noGrp="1"/>
          </p:cNvSpPr>
          <p:nvPr>
            <p:ph type="title"/>
          </p:nvPr>
        </p:nvSpPr>
        <p:spPr/>
        <p:txBody>
          <a:bodyPr/>
          <a:lstStyle/>
          <a:p>
            <a:r>
              <a:rPr lang="en-US" dirty="0">
                <a:latin typeface="Franklin Gothic Book" panose="020B0503020102020204" pitchFamily="34" charset="0"/>
              </a:rPr>
              <a:t>Summary report</a:t>
            </a:r>
            <a:endParaRPr lang="en-US" dirty="0"/>
          </a:p>
        </p:txBody>
      </p:sp>
      <p:sp>
        <p:nvSpPr>
          <p:cNvPr id="9" name="Text Placeholder 8"/>
          <p:cNvSpPr>
            <a:spLocks noGrp="1"/>
          </p:cNvSpPr>
          <p:nvPr>
            <p:ph type="body" sz="quarter" idx="14"/>
          </p:nvPr>
        </p:nvSpPr>
        <p:spPr/>
        <p:txBody>
          <a:bodyPr/>
          <a:lstStyle/>
          <a:p>
            <a:r>
              <a:rPr lang="en-US" dirty="0">
                <a:solidFill>
                  <a:schemeClr val="bg1">
                    <a:lumMod val="85000"/>
                  </a:schemeClr>
                </a:solidFill>
              </a:rPr>
              <a:t>Research Team</a:t>
            </a:r>
          </a:p>
        </p:txBody>
      </p:sp>
    </p:spTree>
    <p:extLst>
      <p:ext uri="{BB962C8B-B14F-4D97-AF65-F5344CB8AC3E}">
        <p14:creationId xmlns:p14="http://schemas.microsoft.com/office/powerpoint/2010/main" val="102985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28"/>
          </p:nvPr>
        </p:nvSpPr>
        <p:spPr/>
        <p:txBody>
          <a:bodyPr/>
          <a:lstStyle/>
          <a:p>
            <a:r>
              <a:rPr lang="en-US" dirty="0"/>
              <a:t>methodology</a:t>
            </a:r>
          </a:p>
        </p:txBody>
      </p:sp>
      <p:sp>
        <p:nvSpPr>
          <p:cNvPr id="10" name="Rectangle 9">
            <a:extLst>
              <a:ext uri="{FF2B5EF4-FFF2-40B4-BE49-F238E27FC236}">
                <a16:creationId xmlns:a16="http://schemas.microsoft.com/office/drawing/2014/main" id="{799C49AA-2EE1-9ACF-2C94-717DC5C13488}"/>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31B3EFA0-1799-26DC-1B3C-D414554F86EA}"/>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7EAA5C58-EF87-9ED3-84C2-8FF1D25C52C8}"/>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B74D1A05-AE6D-977E-828F-073CF178EE61}"/>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169811B7-31A1-E07C-AF40-4F7B2A6F6703}"/>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153A0C49-EC91-7984-9C5D-7296108F4B71}"/>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34">
            <a:extLst>
              <a:ext uri="{FF2B5EF4-FFF2-40B4-BE49-F238E27FC236}">
                <a16:creationId xmlns:a16="http://schemas.microsoft.com/office/drawing/2014/main" id="{D7BD1EEA-589E-AEA6-BF18-4AFAC1B5A31D}"/>
              </a:ext>
            </a:extLst>
          </p:cNvPr>
          <p:cNvGrpSpPr/>
          <p:nvPr/>
        </p:nvGrpSpPr>
        <p:grpSpPr>
          <a:xfrm>
            <a:off x="1994478" y="6170890"/>
            <a:ext cx="1229008" cy="119062"/>
            <a:chOff x="685800" y="6165890"/>
            <a:chExt cx="1229008" cy="119062"/>
          </a:xfrm>
        </p:grpSpPr>
        <p:sp>
          <p:nvSpPr>
            <p:cNvPr id="19" name="Rectangle 9">
              <a:extLst>
                <a:ext uri="{FF2B5EF4-FFF2-40B4-BE49-F238E27FC236}">
                  <a16:creationId xmlns:a16="http://schemas.microsoft.com/office/drawing/2014/main" id="{E33F9E5E-B179-BAB1-2722-AAFA5A921E0D}"/>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A8F5F1B8-2F65-14ED-19B1-19B76EA267B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1" name="TextBox 37">
            <a:extLst>
              <a:ext uri="{FF2B5EF4-FFF2-40B4-BE49-F238E27FC236}">
                <a16:creationId xmlns:a16="http://schemas.microsoft.com/office/drawing/2014/main" id="{7B22FC52-3791-80B2-5261-EE8BA065BF30}"/>
              </a:ext>
            </a:extLst>
          </p:cNvPr>
          <p:cNvSpPr txBox="1"/>
          <p:nvPr/>
        </p:nvSpPr>
        <p:spPr>
          <a:xfrm>
            <a:off x="1994478" y="633233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02</a:t>
            </a:r>
          </a:p>
        </p:txBody>
      </p:sp>
      <p:sp>
        <p:nvSpPr>
          <p:cNvPr id="27" name="Content Placeholder 7">
            <a:extLst>
              <a:ext uri="{FF2B5EF4-FFF2-40B4-BE49-F238E27FC236}">
                <a16:creationId xmlns:a16="http://schemas.microsoft.com/office/drawing/2014/main" id="{0F5837C4-51CE-0271-FD9E-1E236B4C2394}"/>
              </a:ext>
            </a:extLst>
          </p:cNvPr>
          <p:cNvSpPr txBox="1">
            <a:spLocks/>
          </p:cNvSpPr>
          <p:nvPr/>
        </p:nvSpPr>
        <p:spPr>
          <a:xfrm>
            <a:off x="495558" y="2629934"/>
            <a:ext cx="3657600" cy="274320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dirty="0"/>
              <a:t>A reflection on our strengths and challenges, our ambitions and doubts, can only be done with the involvement of a representative sample of our stakeholders.</a:t>
            </a:r>
          </a:p>
          <a:p>
            <a:pPr lvl="2"/>
            <a:r>
              <a:rPr lang="en-US" dirty="0"/>
              <a:t>It is crucial to take into account not only the factors but also the actors to succeed in this project.</a:t>
            </a:r>
          </a:p>
          <a:p>
            <a:pPr lvl="2"/>
            <a:r>
              <a:rPr lang="en-US" dirty="0"/>
              <a:t>Starting from the primary beneficiaries, the young people, and adult leaders through the NSOs, the </a:t>
            </a:r>
            <a:r>
              <a:rPr lang="en-US" dirty="0" err="1"/>
              <a:t>organisation's</a:t>
            </a:r>
            <a:r>
              <a:rPr lang="en-US" dirty="0"/>
              <a:t> teams, the governments, our major partners, the WSF and the members of the Big 6.</a:t>
            </a:r>
          </a:p>
        </p:txBody>
      </p:sp>
      <p:sp>
        <p:nvSpPr>
          <p:cNvPr id="28" name="Content Placeholder 15">
            <a:extLst>
              <a:ext uri="{FF2B5EF4-FFF2-40B4-BE49-F238E27FC236}">
                <a16:creationId xmlns:a16="http://schemas.microsoft.com/office/drawing/2014/main" id="{802726C9-8975-6876-76F9-4CFE65FE7ED0}"/>
              </a:ext>
            </a:extLst>
          </p:cNvPr>
          <p:cNvSpPr txBox="1">
            <a:spLocks/>
          </p:cNvSpPr>
          <p:nvPr/>
        </p:nvSpPr>
        <p:spPr>
          <a:xfrm>
            <a:off x="4815840" y="3906520"/>
            <a:ext cx="3657600" cy="274320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dirty="0"/>
          </a:p>
          <a:p>
            <a:endParaRPr lang="en-US" dirty="0"/>
          </a:p>
        </p:txBody>
      </p:sp>
      <p:pic>
        <p:nvPicPr>
          <p:cNvPr id="4" name="Image 3">
            <a:extLst>
              <a:ext uri="{FF2B5EF4-FFF2-40B4-BE49-F238E27FC236}">
                <a16:creationId xmlns:a16="http://schemas.microsoft.com/office/drawing/2014/main" id="{3DDF29CE-7132-9BF3-F6BD-196C6999459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93928" y="2152436"/>
            <a:ext cx="4946875" cy="3597214"/>
          </a:xfrm>
          <a:prstGeom prst="rect">
            <a:avLst/>
          </a:prstGeom>
        </p:spPr>
      </p:pic>
    </p:spTree>
    <p:extLst>
      <p:ext uri="{BB962C8B-B14F-4D97-AF65-F5344CB8AC3E}">
        <p14:creationId xmlns:p14="http://schemas.microsoft.com/office/powerpoint/2010/main" val="394127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external forces</a:t>
            </a:r>
          </a:p>
        </p:txBody>
      </p:sp>
      <p:sp>
        <p:nvSpPr>
          <p:cNvPr id="3" name="Text Placeholder 3">
            <a:extLst>
              <a:ext uri="{FF2B5EF4-FFF2-40B4-BE49-F238E27FC236}">
                <a16:creationId xmlns:a16="http://schemas.microsoft.com/office/drawing/2014/main" id="{61A63508-F3FC-F1D3-1CED-04A8B7700131}"/>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dirty="0">
                <a:solidFill>
                  <a:schemeClr val="bg1"/>
                </a:solidFill>
                <a:latin typeface="Abadi" panose="020B0604020202020204" pitchFamily="34" charset="0"/>
                <a:cs typeface="Biome" panose="020B0503030204020804" pitchFamily="34" charset="0"/>
              </a:rPr>
              <a:t>03</a:t>
            </a:r>
          </a:p>
        </p:txBody>
      </p:sp>
    </p:spTree>
    <p:extLst>
      <p:ext uri="{BB962C8B-B14F-4D97-AF65-F5344CB8AC3E}">
        <p14:creationId xmlns:p14="http://schemas.microsoft.com/office/powerpoint/2010/main" val="331737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5571520" cy="2746756"/>
          </a:xfrm>
        </p:spPr>
        <p:txBody>
          <a:bodyPr/>
          <a:lstStyle/>
          <a:p>
            <a:pPr marL="457200" lvl="1">
              <a:lnSpc>
                <a:spcPct val="107000"/>
              </a:lnSpc>
              <a:buNone/>
            </a:pPr>
            <a:r>
              <a:rPr lang="en-GB" sz="6600" dirty="0">
                <a:effectLst/>
                <a:latin typeface="Calibri" panose="020F0502020204030204" pitchFamily="34" charset="0"/>
                <a:ea typeface="Calibri" panose="020F0502020204030204" pitchFamily="34" charset="0"/>
                <a:cs typeface="Arial" panose="020B0604020202020204" pitchFamily="34" charset="0"/>
              </a:rPr>
              <a:t>megatrends</a:t>
            </a:r>
            <a:endParaRPr lang="fr-FR" sz="6600" dirty="0">
              <a:effectLst/>
              <a:latin typeface="Calibri" panose="020F0502020204030204" pitchFamily="34" charset="0"/>
              <a:ea typeface="Calibri" panose="020F0502020204030204" pitchFamily="34" charset="0"/>
              <a:cs typeface="Arial" panose="020B0604020202020204" pitchFamily="34" charset="0"/>
            </a:endParaRPr>
          </a:p>
          <a:p>
            <a:endParaRPr lang="en-US" sz="4000" dirty="0"/>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467629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514350" lvl="1" indent="-514350">
              <a:spcAft>
                <a:spcPts val="600"/>
              </a:spcAft>
              <a:buFont typeface="+mj-lt"/>
              <a:buAutoNum type="romanLcPeriod"/>
            </a:pPr>
            <a:r>
              <a:rPr lang="en-GB" sz="2200" dirty="0"/>
              <a:t>climate impact &amp; resources stress</a:t>
            </a:r>
          </a:p>
          <a:p>
            <a:pPr marL="514350" lvl="1" indent="-514350">
              <a:spcAft>
                <a:spcPts val="600"/>
              </a:spcAft>
              <a:buFont typeface="+mj-lt"/>
              <a:buAutoNum type="romanLcPeriod"/>
            </a:pPr>
            <a:r>
              <a:rPr lang="en-GB" sz="2200" dirty="0"/>
              <a:t>demography &amp; social changes</a:t>
            </a:r>
          </a:p>
          <a:p>
            <a:pPr marL="514350" lvl="1" indent="-514350">
              <a:spcAft>
                <a:spcPts val="600"/>
              </a:spcAft>
              <a:buFont typeface="+mj-lt"/>
              <a:buAutoNum type="romanLcPeriod"/>
            </a:pPr>
            <a:r>
              <a:rPr lang="en-GB" sz="2200" dirty="0"/>
              <a:t>ubiquitous technology</a:t>
            </a:r>
          </a:p>
          <a:p>
            <a:pPr marL="514350" lvl="1" indent="-514350">
              <a:spcAft>
                <a:spcPts val="600"/>
              </a:spcAft>
              <a:buFont typeface="+mj-lt"/>
              <a:buAutoNum type="romanLcPeriod"/>
            </a:pPr>
            <a:r>
              <a:rPr lang="en-GB" sz="2200" dirty="0"/>
              <a:t>economy, inequality &amp; labour shift</a:t>
            </a:r>
          </a:p>
          <a:p>
            <a:pPr marL="514350" lvl="1" indent="-514350">
              <a:spcAft>
                <a:spcPts val="600"/>
              </a:spcAft>
              <a:buFont typeface="+mj-lt"/>
              <a:buAutoNum type="romanLcPeriod"/>
            </a:pPr>
            <a:r>
              <a:rPr lang="en-GB" sz="2200" dirty="0"/>
              <a:t>rapid urbanisation</a:t>
            </a:r>
          </a:p>
          <a:p>
            <a:pPr marL="514350" lvl="1" indent="-514350">
              <a:spcAft>
                <a:spcPts val="600"/>
              </a:spcAft>
              <a:buFont typeface="+mj-lt"/>
              <a:buAutoNum type="romanLcPeriod"/>
            </a:pPr>
            <a:r>
              <a:rPr lang="en-GB" sz="2200" dirty="0"/>
              <a:t>interconnected politics &amp; new forms of governance</a:t>
            </a:r>
          </a:p>
          <a:p>
            <a:pPr>
              <a:spcAft>
                <a:spcPts val="600"/>
              </a:spcAft>
            </a:pPr>
            <a:endParaRPr lang="en-GB" sz="2200" dirty="0"/>
          </a:p>
        </p:txBody>
      </p:sp>
      <p:sp>
        <p:nvSpPr>
          <p:cNvPr id="3" name="Text Placeholder 3">
            <a:extLst>
              <a:ext uri="{FF2B5EF4-FFF2-40B4-BE49-F238E27FC236}">
                <a16:creationId xmlns:a16="http://schemas.microsoft.com/office/drawing/2014/main" id="{32C547FA-49B2-F629-44DF-9C7C7EA6EEC8}"/>
              </a:ext>
            </a:extLst>
          </p:cNvPr>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a.</a:t>
            </a:r>
          </a:p>
        </p:txBody>
      </p:sp>
    </p:spTree>
    <p:extLst>
      <p:ext uri="{BB962C8B-B14F-4D97-AF65-F5344CB8AC3E}">
        <p14:creationId xmlns:p14="http://schemas.microsoft.com/office/powerpoint/2010/main" val="389023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0A9E42-B6E9-765C-CE69-998C30299DBF}"/>
              </a:ext>
            </a:extLst>
          </p:cNvPr>
          <p:cNvSpPr>
            <a:spLocks noGrp="1"/>
          </p:cNvSpPr>
          <p:nvPr>
            <p:ph type="title"/>
          </p:nvPr>
        </p:nvSpPr>
        <p:spPr/>
        <p:txBody>
          <a:bodyPr/>
          <a:lstStyle/>
          <a:p>
            <a:r>
              <a:rPr lang="en-US" dirty="0"/>
              <a:t>a variety of analytical models</a:t>
            </a:r>
            <a:br>
              <a:rPr lang="en-US" dirty="0"/>
            </a:br>
            <a:endParaRPr lang="fr-FR" dirty="0"/>
          </a:p>
        </p:txBody>
      </p:sp>
      <p:sp>
        <p:nvSpPr>
          <p:cNvPr id="5" name="Espace réservé du contenu 4">
            <a:extLst>
              <a:ext uri="{FF2B5EF4-FFF2-40B4-BE49-F238E27FC236}">
                <a16:creationId xmlns:a16="http://schemas.microsoft.com/office/drawing/2014/main" id="{ACE736C2-FA76-CC8D-0865-81B5DD1D5A59}"/>
              </a:ext>
            </a:extLst>
          </p:cNvPr>
          <p:cNvSpPr>
            <a:spLocks noGrp="1"/>
          </p:cNvSpPr>
          <p:nvPr>
            <p:ph sz="quarter" idx="15"/>
          </p:nvPr>
        </p:nvSpPr>
        <p:spPr/>
        <p:txBody>
          <a:bodyPr/>
          <a:lstStyle/>
          <a:p>
            <a:pPr lvl="1"/>
            <a:r>
              <a:rPr lang="en-US" dirty="0">
                <a:solidFill>
                  <a:srgbClr val="632E62"/>
                </a:solidFill>
              </a:rPr>
              <a:t>There is no "universal" list of the main drivers of change. While demographics, climate change and technology seem unavoidable, other factors are considered by some authors rather than others. We cannot claim to be exhaustive of the factors that could impact our future. The drivers selected are the most recurrent and, according to the sample of institutions we </a:t>
            </a:r>
            <a:r>
              <a:rPr lang="en-US" dirty="0" err="1">
                <a:solidFill>
                  <a:srgbClr val="632E62"/>
                </a:solidFill>
              </a:rPr>
              <a:t>analysed</a:t>
            </a:r>
            <a:r>
              <a:rPr lang="en-US" dirty="0">
                <a:solidFill>
                  <a:srgbClr val="632E62"/>
                </a:solidFill>
              </a:rPr>
              <a:t>, the most influential.</a:t>
            </a:r>
            <a:endParaRPr lang="en-US" dirty="0"/>
          </a:p>
          <a:p>
            <a:endParaRPr lang="fr-FR" dirty="0"/>
          </a:p>
        </p:txBody>
      </p:sp>
      <p:pic>
        <p:nvPicPr>
          <p:cNvPr id="9" name="Espace réservé du contenu 8">
            <a:extLst>
              <a:ext uri="{FF2B5EF4-FFF2-40B4-BE49-F238E27FC236}">
                <a16:creationId xmlns:a16="http://schemas.microsoft.com/office/drawing/2014/main" id="{21DA5F54-255E-D5CD-8B1D-5507855459A9}"/>
              </a:ext>
            </a:extLst>
          </p:cNvPr>
          <p:cNvPicPr>
            <a:picLocks noGrp="1" noChangeAspect="1"/>
          </p:cNvPicPr>
          <p:nvPr>
            <p:ph sz="quarter" idx="17"/>
          </p:nvPr>
        </p:nvPicPr>
        <p:blipFill>
          <a:blip r:embed="rId2"/>
          <a:stretch>
            <a:fillRect/>
          </a:stretch>
        </p:blipFill>
        <p:spPr>
          <a:xfrm>
            <a:off x="3429000" y="2997113"/>
            <a:ext cx="5029200" cy="2692573"/>
          </a:xfrm>
        </p:spPr>
      </p:pic>
      <p:sp>
        <p:nvSpPr>
          <p:cNvPr id="7" name="Espace réservé du texte 6">
            <a:extLst>
              <a:ext uri="{FF2B5EF4-FFF2-40B4-BE49-F238E27FC236}">
                <a16:creationId xmlns:a16="http://schemas.microsoft.com/office/drawing/2014/main" id="{BA7664A5-D3C4-32D3-8CF8-7675AE7A9E1F}"/>
              </a:ext>
            </a:extLst>
          </p:cNvPr>
          <p:cNvSpPr>
            <a:spLocks noGrp="1"/>
          </p:cNvSpPr>
          <p:nvPr>
            <p:ph type="body" idx="28"/>
          </p:nvPr>
        </p:nvSpPr>
        <p:spPr/>
        <p:txBody>
          <a:bodyPr/>
          <a:lstStyle/>
          <a:p>
            <a:r>
              <a:rPr lang="fr-FR" dirty="0" err="1"/>
              <a:t>megatrends</a:t>
            </a:r>
            <a:endParaRPr lang="fr-FR" dirty="0"/>
          </a:p>
        </p:txBody>
      </p:sp>
      <p:sp>
        <p:nvSpPr>
          <p:cNvPr id="10" name="Rectangle 9">
            <a:extLst>
              <a:ext uri="{FF2B5EF4-FFF2-40B4-BE49-F238E27FC236}">
                <a16:creationId xmlns:a16="http://schemas.microsoft.com/office/drawing/2014/main" id="{91021978-79F1-9C0C-933E-A8BABB36C878}"/>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A45C8575-6EE0-4626-3A33-506C9CA962A8}"/>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A571B595-3D0B-AEBB-F66C-64C325FCAD0F}"/>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F953C03-F1EA-97BA-6D90-B644A4C0CDA4}"/>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6A013297-3144-3907-6DB1-9F403E3ECA3C}"/>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90C6D7B-110A-FF8E-AF3E-1C0AE897A041}"/>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23">
            <a:extLst>
              <a:ext uri="{FF2B5EF4-FFF2-40B4-BE49-F238E27FC236}">
                <a16:creationId xmlns:a16="http://schemas.microsoft.com/office/drawing/2014/main" id="{2B60D6D9-EB84-0A60-223A-0A2280B91552}"/>
              </a:ext>
            </a:extLst>
          </p:cNvPr>
          <p:cNvGrpSpPr/>
          <p:nvPr/>
        </p:nvGrpSpPr>
        <p:grpSpPr>
          <a:xfrm>
            <a:off x="3303156" y="6169113"/>
            <a:ext cx="1229008" cy="119062"/>
            <a:chOff x="685800" y="6165890"/>
            <a:chExt cx="1229008" cy="119062"/>
          </a:xfrm>
        </p:grpSpPr>
        <p:sp>
          <p:nvSpPr>
            <p:cNvPr id="17" name="Rectangle 9">
              <a:extLst>
                <a:ext uri="{FF2B5EF4-FFF2-40B4-BE49-F238E27FC236}">
                  <a16:creationId xmlns:a16="http://schemas.microsoft.com/office/drawing/2014/main" id="{9F8B5A05-569D-B1F5-6B86-A6493EFFD8DD}"/>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4AD3013-741F-3694-0C92-93EDDF59A577}"/>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26">
            <a:extLst>
              <a:ext uri="{FF2B5EF4-FFF2-40B4-BE49-F238E27FC236}">
                <a16:creationId xmlns:a16="http://schemas.microsoft.com/office/drawing/2014/main" id="{C3FEAB21-FD27-9CF1-DE7D-073CEF3144A9}"/>
              </a:ext>
            </a:extLst>
          </p:cNvPr>
          <p:cNvSpPr txBox="1"/>
          <p:nvPr/>
        </p:nvSpPr>
        <p:spPr>
          <a:xfrm>
            <a:off x="3303156" y="6297053"/>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205343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qué de presse : le Scoutisme Français soutient les mobilisations ...">
            <a:extLst>
              <a:ext uri="{FF2B5EF4-FFF2-40B4-BE49-F238E27FC236}">
                <a16:creationId xmlns:a16="http://schemas.microsoft.com/office/drawing/2014/main" id="{B1FE8830-4F14-3A58-7873-8A6566A0B2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01"/>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DD53C4B-D035-6B7B-0121-12E0E03E5F78}"/>
              </a:ext>
            </a:extLst>
          </p:cNvPr>
          <p:cNvSpPr/>
          <p:nvPr/>
        </p:nvSpPr>
        <p:spPr>
          <a:xfrm>
            <a:off x="-2" y="-2"/>
            <a:ext cx="9144002" cy="68580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5" name="Rectangle 4">
            <a:extLst>
              <a:ext uri="{FF2B5EF4-FFF2-40B4-BE49-F238E27FC236}">
                <a16:creationId xmlns:a16="http://schemas.microsoft.com/office/drawing/2014/main" id="{B135E4E3-67C2-3012-7A93-433B3F393051}"/>
              </a:ext>
            </a:extLst>
          </p:cNvPr>
          <p:cNvSpPr/>
          <p:nvPr/>
        </p:nvSpPr>
        <p:spPr>
          <a:xfrm>
            <a:off x="5080571" y="385281"/>
            <a:ext cx="4063428"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 name="Marcador de Posição do Texto 3">
            <a:extLst>
              <a:ext uri="{FF2B5EF4-FFF2-40B4-BE49-F238E27FC236}">
                <a16:creationId xmlns:a16="http://schemas.microsoft.com/office/drawing/2014/main" id="{B9E18975-EAA3-7B3B-6D32-6246B4FAFC57}"/>
              </a:ext>
            </a:extLst>
          </p:cNvPr>
          <p:cNvSpPr>
            <a:spLocks noGrp="1"/>
          </p:cNvSpPr>
          <p:nvPr>
            <p:ph type="body" idx="28"/>
          </p:nvPr>
        </p:nvSpPr>
        <p:spPr/>
        <p:txBody>
          <a:bodyPr/>
          <a:lstStyle/>
          <a:p>
            <a:pPr algn="r"/>
            <a:r>
              <a:rPr lang="fr-FR" sz="1800" dirty="0"/>
              <a:t>i. </a:t>
            </a:r>
            <a:r>
              <a:rPr lang="fr-FR" sz="1800" dirty="0" err="1"/>
              <a:t>climate</a:t>
            </a:r>
            <a:r>
              <a:rPr lang="fr-FR" sz="1800" dirty="0"/>
              <a:t> impact &amp; </a:t>
            </a:r>
            <a:r>
              <a:rPr lang="fr-FR" sz="1800" dirty="0" err="1"/>
              <a:t>resources</a:t>
            </a:r>
            <a:r>
              <a:rPr lang="fr-FR" sz="1800" dirty="0"/>
              <a:t> stress</a:t>
            </a:r>
          </a:p>
          <a:p>
            <a:pPr algn="r"/>
            <a:endParaRPr lang="pt-PT" dirty="0"/>
          </a:p>
        </p:txBody>
      </p:sp>
      <p:sp>
        <p:nvSpPr>
          <p:cNvPr id="10" name="Content Placeholder 8">
            <a:extLst>
              <a:ext uri="{FF2B5EF4-FFF2-40B4-BE49-F238E27FC236}">
                <a16:creationId xmlns:a16="http://schemas.microsoft.com/office/drawing/2014/main" id="{5005B927-80C6-CB65-8952-4847C8F6A6C1}"/>
              </a:ext>
            </a:extLst>
          </p:cNvPr>
          <p:cNvSpPr txBox="1">
            <a:spLocks/>
          </p:cNvSpPr>
          <p:nvPr/>
        </p:nvSpPr>
        <p:spPr>
          <a:xfrm>
            <a:off x="4146546" y="3023974"/>
            <a:ext cx="4580595" cy="357342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20000"/>
              </a:lnSpc>
            </a:pPr>
            <a:r>
              <a:rPr lang="en-GB" sz="3200" b="1" dirty="0">
                <a:solidFill>
                  <a:schemeClr val="bg1"/>
                </a:solidFill>
                <a:effectLst/>
                <a:ea typeface="Arial" panose="020B0604020202020204" pitchFamily="34" charset="0"/>
              </a:rPr>
              <a:t>40% of adults worldwide have never heard of climate change</a:t>
            </a:r>
          </a:p>
          <a:p>
            <a:pPr lvl="1"/>
            <a:r>
              <a:rPr lang="en-GB" sz="1800" dirty="0">
                <a:solidFill>
                  <a:srgbClr val="FE12ED"/>
                </a:solidFill>
                <a:effectLst/>
                <a:latin typeface="Calibri Light" panose="020F0302020204030204" pitchFamily="34" charset="0"/>
                <a:ea typeface="Arial" panose="020B0604020202020204" pitchFamily="34" charset="0"/>
              </a:rPr>
              <a:t>Nature Climate Change  (2015)</a:t>
            </a:r>
            <a:endParaRPr lang="en-US" sz="5400" b="1" dirty="0">
              <a:solidFill>
                <a:srgbClr val="FE12ED"/>
              </a:solidFill>
            </a:endParaRPr>
          </a:p>
          <a:p>
            <a:pPr lvl="2">
              <a:buNone/>
            </a:pPr>
            <a:endParaRPr lang="en-US" sz="4400" b="1" dirty="0">
              <a:solidFill>
                <a:schemeClr val="bg1"/>
              </a:solidFill>
            </a:endParaRPr>
          </a:p>
        </p:txBody>
      </p:sp>
    </p:spTree>
    <p:extLst>
      <p:ext uri="{BB962C8B-B14F-4D97-AF65-F5344CB8AC3E}">
        <p14:creationId xmlns:p14="http://schemas.microsoft.com/office/powerpoint/2010/main" val="394990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a:extLst>
              <a:ext uri="{FF2B5EF4-FFF2-40B4-BE49-F238E27FC236}">
                <a16:creationId xmlns:a16="http://schemas.microsoft.com/office/drawing/2014/main" id="{49C5F49C-8E9E-11F7-7CC9-04B0676FBCD7}"/>
              </a:ext>
            </a:extLst>
          </p:cNvPr>
          <p:cNvSpPr>
            <a:spLocks noGrp="1"/>
          </p:cNvSpPr>
          <p:nvPr>
            <p:ph type="title"/>
          </p:nvPr>
        </p:nvSpPr>
        <p:spPr/>
        <p:txBody>
          <a:bodyPr/>
          <a:lstStyle/>
          <a:p>
            <a:r>
              <a:rPr lang="fr-FR" dirty="0"/>
              <a:t>the </a:t>
            </a:r>
            <a:r>
              <a:rPr lang="fr-FR" dirty="0" err="1"/>
              <a:t>Groundswell</a:t>
            </a:r>
            <a:r>
              <a:rPr lang="fr-FR" dirty="0"/>
              <a:t> report</a:t>
            </a:r>
          </a:p>
        </p:txBody>
      </p:sp>
      <p:pic>
        <p:nvPicPr>
          <p:cNvPr id="30" name="Espace réservé du contenu 29">
            <a:extLst>
              <a:ext uri="{FF2B5EF4-FFF2-40B4-BE49-F238E27FC236}">
                <a16:creationId xmlns:a16="http://schemas.microsoft.com/office/drawing/2014/main" id="{C0EA0AB4-C2F0-5A01-BE9B-D8ADB5D6E00B}"/>
              </a:ext>
            </a:extLst>
          </p:cNvPr>
          <p:cNvPicPr>
            <a:picLocks noGrp="1" noChangeAspect="1"/>
          </p:cNvPicPr>
          <p:nvPr>
            <p:ph sz="quarter" idx="17"/>
          </p:nvPr>
        </p:nvPicPr>
        <p:blipFill>
          <a:blip r:embed="rId2"/>
          <a:stretch>
            <a:fillRect/>
          </a:stretch>
        </p:blipFill>
        <p:spPr>
          <a:xfrm>
            <a:off x="3756757" y="2971800"/>
            <a:ext cx="4373686" cy="2743200"/>
          </a:xfrm>
        </p:spPr>
      </p:pic>
      <p:sp>
        <p:nvSpPr>
          <p:cNvPr id="28" name="Espace réservé du texte 27">
            <a:extLst>
              <a:ext uri="{FF2B5EF4-FFF2-40B4-BE49-F238E27FC236}">
                <a16:creationId xmlns:a16="http://schemas.microsoft.com/office/drawing/2014/main" id="{DFE03109-D880-0369-18A7-6F9B477D6A34}"/>
              </a:ext>
            </a:extLst>
          </p:cNvPr>
          <p:cNvSpPr>
            <a:spLocks noGrp="1"/>
          </p:cNvSpPr>
          <p:nvPr>
            <p:ph type="body" idx="28"/>
          </p:nvPr>
        </p:nvSpPr>
        <p:spPr/>
        <p:txBody>
          <a:bodyPr/>
          <a:lstStyle/>
          <a:p>
            <a:r>
              <a:rPr lang="fr-FR" dirty="0"/>
              <a:t>Internal climate migration</a:t>
            </a:r>
          </a:p>
        </p:txBody>
      </p:sp>
      <p:sp>
        <p:nvSpPr>
          <p:cNvPr id="25" name="Espace réservé du texte 24">
            <a:extLst>
              <a:ext uri="{FF2B5EF4-FFF2-40B4-BE49-F238E27FC236}">
                <a16:creationId xmlns:a16="http://schemas.microsoft.com/office/drawing/2014/main" id="{F6A0609C-16D8-539A-7442-29B581D79532}"/>
              </a:ext>
            </a:extLst>
          </p:cNvPr>
          <p:cNvSpPr>
            <a:spLocks noGrp="1"/>
          </p:cNvSpPr>
          <p:nvPr>
            <p:ph type="body" sz="quarter" idx="14"/>
          </p:nvPr>
        </p:nvSpPr>
        <p:spPr>
          <a:xfrm>
            <a:off x="685800" y="6575594"/>
            <a:ext cx="5029200" cy="136704"/>
          </a:xfrm>
        </p:spPr>
        <p:txBody>
          <a:bodyPr/>
          <a:lstStyle/>
          <a:p>
            <a:r>
              <a:rPr lang="en-US" b="0" i="1" dirty="0">
                <a:solidFill>
                  <a:srgbClr val="BA69B8"/>
                </a:solidFill>
                <a:effectLst/>
                <a:latin typeface="Open Sans" panose="020B0606030504020204" pitchFamily="34" charset="0"/>
              </a:rPr>
              <a:t>World Bank. https://openknowledge.worldbank.org/handle/10986/36248</a:t>
            </a:r>
            <a:endParaRPr lang="fr-FR" dirty="0">
              <a:solidFill>
                <a:srgbClr val="BA69B8"/>
              </a:solidFill>
            </a:endParaRPr>
          </a:p>
        </p:txBody>
      </p:sp>
      <p:sp>
        <p:nvSpPr>
          <p:cNvPr id="32" name="Espace réservé du contenu 31">
            <a:extLst>
              <a:ext uri="{FF2B5EF4-FFF2-40B4-BE49-F238E27FC236}">
                <a16:creationId xmlns:a16="http://schemas.microsoft.com/office/drawing/2014/main" id="{C1E461E6-9D88-5A60-363E-8B84F404D800}"/>
              </a:ext>
            </a:extLst>
          </p:cNvPr>
          <p:cNvSpPr>
            <a:spLocks noGrp="1"/>
          </p:cNvSpPr>
          <p:nvPr>
            <p:ph sz="quarter" idx="15"/>
          </p:nvPr>
        </p:nvSpPr>
        <p:spPr>
          <a:xfrm>
            <a:off x="621196" y="3170584"/>
            <a:ext cx="2514600" cy="2544416"/>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nSpc>
                <a:spcPct val="100000"/>
              </a:lnSpc>
              <a:spcBef>
                <a:spcPts val="0"/>
              </a:spcBef>
              <a:spcAft>
                <a:spcPts val="0"/>
              </a:spcAft>
            </a:pPr>
            <a:r>
              <a:rPr lang="en-US" sz="1400" dirty="0">
                <a:solidFill>
                  <a:schemeClr val="accent1"/>
                </a:solidFill>
                <a:latin typeface="Franklin Gothic Demi Cond" panose="020B0706030402020204" pitchFamily="34" charset="0"/>
              </a:rPr>
              <a:t>By 2050 –without concrete climate and development action- climate change could lead more than </a:t>
            </a:r>
          </a:p>
          <a:p>
            <a:pPr>
              <a:lnSpc>
                <a:spcPct val="100000"/>
              </a:lnSpc>
              <a:spcBef>
                <a:spcPts val="0"/>
              </a:spcBef>
              <a:spcAft>
                <a:spcPts val="0"/>
              </a:spcAft>
            </a:pPr>
            <a:r>
              <a:rPr lang="en-US" sz="3200" dirty="0">
                <a:solidFill>
                  <a:schemeClr val="accent1"/>
                </a:solidFill>
                <a:latin typeface="Franklin Gothic Demi Cond" panose="020B0706030402020204" pitchFamily="34" charset="0"/>
              </a:rPr>
              <a:t>216 MILLION PEOPLE</a:t>
            </a:r>
          </a:p>
          <a:p>
            <a:pPr>
              <a:lnSpc>
                <a:spcPct val="100000"/>
              </a:lnSpc>
              <a:spcBef>
                <a:spcPts val="0"/>
              </a:spcBef>
              <a:spcAft>
                <a:spcPts val="0"/>
              </a:spcAft>
            </a:pPr>
            <a:r>
              <a:rPr lang="en-US" sz="1400" dirty="0">
                <a:solidFill>
                  <a:schemeClr val="accent1"/>
                </a:solidFill>
                <a:latin typeface="Franklin Gothic Demi Cond" panose="020B0706030402020204" pitchFamily="34" charset="0"/>
              </a:rPr>
              <a:t>In 6 regions to migrate within their own countries.</a:t>
            </a:r>
          </a:p>
        </p:txBody>
      </p:sp>
      <p:sp>
        <p:nvSpPr>
          <p:cNvPr id="2" name="Rectangle 9">
            <a:extLst>
              <a:ext uri="{FF2B5EF4-FFF2-40B4-BE49-F238E27FC236}">
                <a16:creationId xmlns:a16="http://schemas.microsoft.com/office/drawing/2014/main" id="{5295A89F-9352-BD63-AB87-A4079640F2AE}"/>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E936A799-C774-20DF-77E3-BEDEF7158600}"/>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915E4DFE-4AF4-4D81-E51E-C757CCB2B423}"/>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560A773E-2438-679E-52E2-CA728B76932F}"/>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E7A180CD-3D79-9502-83DF-726C643CE8E4}"/>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9E047B4B-47C6-97DD-D64B-F6254018049C}"/>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38">
            <a:extLst>
              <a:ext uri="{FF2B5EF4-FFF2-40B4-BE49-F238E27FC236}">
                <a16:creationId xmlns:a16="http://schemas.microsoft.com/office/drawing/2014/main" id="{82B18506-91D1-D8C0-BBA1-297D680987DD}"/>
              </a:ext>
            </a:extLst>
          </p:cNvPr>
          <p:cNvGrpSpPr/>
          <p:nvPr/>
        </p:nvGrpSpPr>
        <p:grpSpPr>
          <a:xfrm>
            <a:off x="3303156" y="6165890"/>
            <a:ext cx="1229008" cy="119062"/>
            <a:chOff x="685800" y="6165890"/>
            <a:chExt cx="1229008" cy="119062"/>
          </a:xfrm>
        </p:grpSpPr>
        <p:sp>
          <p:nvSpPr>
            <p:cNvPr id="9" name="Rectangle 9">
              <a:extLst>
                <a:ext uri="{FF2B5EF4-FFF2-40B4-BE49-F238E27FC236}">
                  <a16:creationId xmlns:a16="http://schemas.microsoft.com/office/drawing/2014/main" id="{F73DC637-A8B1-7F75-EAB0-62A596A90462}"/>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E02E83D5-626D-7E65-BE81-952D7DC95779}"/>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Box 41">
            <a:extLst>
              <a:ext uri="{FF2B5EF4-FFF2-40B4-BE49-F238E27FC236}">
                <a16:creationId xmlns:a16="http://schemas.microsoft.com/office/drawing/2014/main" id="{915888F4-2AF7-C016-74B8-1861121952CD}"/>
              </a:ext>
            </a:extLst>
          </p:cNvPr>
          <p:cNvSpPr txBox="1"/>
          <p:nvPr/>
        </p:nvSpPr>
        <p:spPr>
          <a:xfrm>
            <a:off x="3303156"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197371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136BE821-DFF9-9338-296D-6E73AED2B1EB}"/>
              </a:ext>
            </a:extLst>
          </p:cNvPr>
          <p:cNvSpPr>
            <a:spLocks noGrp="1"/>
          </p:cNvSpPr>
          <p:nvPr>
            <p:ph sz="quarter" idx="15"/>
          </p:nvPr>
        </p:nvSpPr>
        <p:spPr/>
        <p:txBody>
          <a:bodyPr/>
          <a:lstStyle/>
          <a:p>
            <a:r>
              <a:rPr lang="en-US" sz="1200" b="0" i="0" dirty="0">
                <a:solidFill>
                  <a:srgbClr val="632E62"/>
                </a:solidFill>
                <a:effectLst/>
              </a:rPr>
              <a:t>Climate change is expected to continue to have significant impacts on the planet in the coming decade:</a:t>
            </a:r>
          </a:p>
          <a:p>
            <a:pPr marL="171450" lvl="1" indent="-171450"/>
            <a:r>
              <a:rPr lang="en-US" sz="1000" b="1" dirty="0">
                <a:solidFill>
                  <a:srgbClr val="632E62"/>
                </a:solidFill>
              </a:rPr>
              <a:t>E</a:t>
            </a:r>
            <a:r>
              <a:rPr lang="en-US" sz="1000" b="1" i="0" dirty="0">
                <a:solidFill>
                  <a:srgbClr val="632E62"/>
                </a:solidFill>
                <a:effectLst/>
              </a:rPr>
              <a:t>cosystems</a:t>
            </a:r>
            <a:r>
              <a:rPr lang="en-US" sz="1000" b="0" i="0" dirty="0">
                <a:solidFill>
                  <a:srgbClr val="632E62"/>
                </a:solidFill>
                <a:effectLst/>
              </a:rPr>
              <a:t>: this may include more frequent and severe weather events, rising sea levels, and other environmental challenges. </a:t>
            </a:r>
          </a:p>
          <a:p>
            <a:pPr marL="171450" lvl="1" indent="-171450"/>
            <a:r>
              <a:rPr lang="en-US" sz="1000" b="1" i="0" dirty="0">
                <a:solidFill>
                  <a:srgbClr val="632E62"/>
                </a:solidFill>
                <a:effectLst/>
              </a:rPr>
              <a:t>Economies</a:t>
            </a:r>
            <a:r>
              <a:rPr lang="en-US" sz="1000" b="0" i="0" dirty="0">
                <a:solidFill>
                  <a:srgbClr val="632E62"/>
                </a:solidFill>
                <a:effectLst/>
              </a:rPr>
              <a:t>: </a:t>
            </a:r>
            <a:r>
              <a:rPr lang="en-US" sz="1000" dirty="0">
                <a:solidFill>
                  <a:srgbClr val="632E62"/>
                </a:solidFill>
              </a:rPr>
              <a:t>r</a:t>
            </a:r>
            <a:r>
              <a:rPr lang="en-US" sz="1000" b="0" i="0" dirty="0">
                <a:solidFill>
                  <a:srgbClr val="632E62"/>
                </a:solidFill>
                <a:effectLst/>
              </a:rPr>
              <a:t>educed </a:t>
            </a:r>
            <a:r>
              <a:rPr lang="en-US" sz="1000" dirty="0">
                <a:solidFill>
                  <a:srgbClr val="632E62"/>
                </a:solidFill>
              </a:rPr>
              <a:t>a</a:t>
            </a:r>
            <a:r>
              <a:rPr lang="en-US" sz="1000" b="0" i="0" dirty="0">
                <a:solidFill>
                  <a:srgbClr val="632E62"/>
                </a:solidFill>
                <a:effectLst/>
              </a:rPr>
              <a:t>gricultural productivity, </a:t>
            </a:r>
            <a:r>
              <a:rPr lang="en-US" sz="1000" dirty="0">
                <a:solidFill>
                  <a:srgbClr val="632E62"/>
                </a:solidFill>
              </a:rPr>
              <a:t>i</a:t>
            </a:r>
            <a:r>
              <a:rPr lang="en-US" sz="1000" b="0" i="0" dirty="0">
                <a:solidFill>
                  <a:srgbClr val="632E62"/>
                </a:solidFill>
                <a:effectLst/>
              </a:rPr>
              <a:t>ncreased health </a:t>
            </a:r>
            <a:r>
              <a:rPr lang="en-US" sz="1000" dirty="0">
                <a:solidFill>
                  <a:srgbClr val="632E62"/>
                </a:solidFill>
              </a:rPr>
              <a:t>c</a:t>
            </a:r>
            <a:r>
              <a:rPr lang="en-US" sz="1000" b="0" i="0" dirty="0">
                <a:solidFill>
                  <a:srgbClr val="632E62"/>
                </a:solidFill>
                <a:effectLst/>
              </a:rPr>
              <a:t>osts, infrastructure damage and disruption, energy </a:t>
            </a:r>
            <a:r>
              <a:rPr lang="en-US" sz="1000" dirty="0">
                <a:solidFill>
                  <a:srgbClr val="632E62"/>
                </a:solidFill>
              </a:rPr>
              <a:t>s</a:t>
            </a:r>
            <a:r>
              <a:rPr lang="en-US" sz="1000" b="0" i="0" dirty="0">
                <a:solidFill>
                  <a:srgbClr val="632E62"/>
                </a:solidFill>
                <a:effectLst/>
              </a:rPr>
              <a:t>ystem disruption. </a:t>
            </a:r>
          </a:p>
          <a:p>
            <a:pPr marL="171450" lvl="1" indent="-171450"/>
            <a:r>
              <a:rPr lang="en-US" sz="1000" b="1" i="0" dirty="0">
                <a:solidFill>
                  <a:srgbClr val="632E62"/>
                </a:solidFill>
                <a:effectLst/>
              </a:rPr>
              <a:t>Societies</a:t>
            </a:r>
            <a:r>
              <a:rPr lang="en-US" sz="1000" dirty="0">
                <a:solidFill>
                  <a:srgbClr val="632E62"/>
                </a:solidFill>
              </a:rPr>
              <a:t>: increased poverty and inequality, food and water insecurity, displacement and migration, health risks.</a:t>
            </a:r>
            <a:endParaRPr lang="en-US" sz="1000" b="0" i="0" dirty="0">
              <a:solidFill>
                <a:srgbClr val="632E62"/>
              </a:solidFill>
              <a:effectLst/>
            </a:endParaRPr>
          </a:p>
          <a:p>
            <a:r>
              <a:rPr lang="en-US" sz="1200" b="0" i="0" dirty="0">
                <a:solidFill>
                  <a:srgbClr val="632E62"/>
                </a:solidFill>
                <a:effectLst/>
              </a:rPr>
              <a:t> </a:t>
            </a:r>
          </a:p>
        </p:txBody>
      </p:sp>
      <p:sp>
        <p:nvSpPr>
          <p:cNvPr id="4" name="Espace réservé du contenu 3">
            <a:extLst>
              <a:ext uri="{FF2B5EF4-FFF2-40B4-BE49-F238E27FC236}">
                <a16:creationId xmlns:a16="http://schemas.microsoft.com/office/drawing/2014/main" id="{6DA8C16B-9C07-56D3-2FFE-C315A630DFBC}"/>
              </a:ext>
            </a:extLst>
          </p:cNvPr>
          <p:cNvSpPr>
            <a:spLocks noGrp="1"/>
          </p:cNvSpPr>
          <p:nvPr>
            <p:ph sz="quarter" idx="16"/>
          </p:nvPr>
        </p:nvSpPr>
        <p:spPr/>
        <p:txBody>
          <a:bodyPr/>
          <a:lstStyle/>
          <a:p>
            <a:r>
              <a:rPr lang="en-US" sz="1200" b="0" i="0" dirty="0">
                <a:solidFill>
                  <a:srgbClr val="632E62"/>
                </a:solidFill>
                <a:effectLst/>
              </a:rPr>
              <a:t>​Climate change may also lead to the following:</a:t>
            </a:r>
          </a:p>
          <a:p>
            <a:pPr marL="179388" lvl="1">
              <a:buNone/>
            </a:pPr>
            <a:r>
              <a:rPr lang="en-US" sz="1000" b="1" i="0" dirty="0">
                <a:solidFill>
                  <a:srgbClr val="632E62"/>
                </a:solidFill>
                <a:effectLst/>
              </a:rPr>
              <a:t>Economies</a:t>
            </a:r>
            <a:r>
              <a:rPr lang="en-US" sz="1000" b="0" i="0" dirty="0">
                <a:solidFill>
                  <a:srgbClr val="632E62"/>
                </a:solidFill>
                <a:effectLst/>
              </a:rPr>
              <a:t> by increasing focus on sustainability and renewable energy, developing a climate-resilient infrastructure and ecosystems and improving public health.</a:t>
            </a:r>
          </a:p>
          <a:p>
            <a:pPr marL="179388" lvl="1">
              <a:buNone/>
            </a:pPr>
            <a:r>
              <a:rPr lang="en-US" sz="1000" b="1" i="0" dirty="0">
                <a:solidFill>
                  <a:srgbClr val="632E62"/>
                </a:solidFill>
                <a:effectLst/>
              </a:rPr>
              <a:t>Social opportunities and social justice</a:t>
            </a:r>
            <a:r>
              <a:rPr lang="en-US" sz="1000" b="0" i="0" dirty="0">
                <a:solidFill>
                  <a:srgbClr val="632E62"/>
                </a:solidFill>
                <a:effectLst/>
              </a:rPr>
              <a:t>, by building resilience and a new community contract based on fair distribution, across societies, of benefits and costs of climate action.</a:t>
            </a:r>
            <a:endParaRPr lang="en-US" sz="800" b="0" i="0" dirty="0">
              <a:solidFill>
                <a:srgbClr val="632E62"/>
              </a:solidFill>
              <a:effectLst/>
            </a:endParaRPr>
          </a:p>
          <a:p>
            <a:pPr marL="179388" lvl="1">
              <a:buNone/>
            </a:pPr>
            <a:endParaRPr lang="en-US" sz="1000" b="0" i="0" dirty="0">
              <a:solidFill>
                <a:srgbClr val="632E62"/>
              </a:solidFill>
              <a:effectLst/>
            </a:endParaRPr>
          </a:p>
          <a:p>
            <a:endParaRPr lang="en-US" sz="1200" b="0" i="0" dirty="0">
              <a:solidFill>
                <a:srgbClr val="374151"/>
              </a:solidFill>
              <a:effectLst/>
            </a:endParaRPr>
          </a:p>
          <a:p>
            <a:endParaRPr lang="en-US" sz="1200" b="0" i="0" dirty="0">
              <a:solidFill>
                <a:srgbClr val="374151"/>
              </a:solidFill>
              <a:effectLst/>
            </a:endParaRPr>
          </a:p>
          <a:p>
            <a:endParaRPr lang="fr-FR" sz="1200" dirty="0">
              <a:solidFill>
                <a:srgbClr val="632E62"/>
              </a:solidFill>
            </a:endParaRPr>
          </a:p>
          <a:p>
            <a:endParaRPr lang="fr-FR" dirty="0"/>
          </a:p>
        </p:txBody>
      </p:sp>
      <p:sp>
        <p:nvSpPr>
          <p:cNvPr id="24" name="Espace réservé du contenu 23">
            <a:extLst>
              <a:ext uri="{FF2B5EF4-FFF2-40B4-BE49-F238E27FC236}">
                <a16:creationId xmlns:a16="http://schemas.microsoft.com/office/drawing/2014/main" id="{99321122-F981-AB65-8B8F-F6610ABD037B}"/>
              </a:ext>
            </a:extLst>
          </p:cNvPr>
          <p:cNvSpPr>
            <a:spLocks noGrp="1"/>
          </p:cNvSpPr>
          <p:nvPr>
            <p:ph sz="quarter" idx="17"/>
          </p:nvPr>
        </p:nvSpPr>
        <p:spPr/>
        <p:txBody>
          <a:bodyPr/>
          <a:lstStyle/>
          <a:p>
            <a:r>
              <a:rPr lang="en-US" sz="2400" dirty="0">
                <a:solidFill>
                  <a:srgbClr val="837CC5"/>
                </a:solidFill>
              </a:rPr>
              <a:t>How scouting …?</a:t>
            </a:r>
          </a:p>
          <a:p>
            <a:r>
              <a:rPr lang="en-US" sz="1200" b="1" dirty="0">
                <a:solidFill>
                  <a:srgbClr val="632E62"/>
                </a:solidFill>
              </a:rPr>
              <a:t>Will contribute:</a:t>
            </a:r>
          </a:p>
          <a:p>
            <a:pPr marL="179388" lvl="1">
              <a:buNone/>
            </a:pPr>
            <a:r>
              <a:rPr lang="en-US" sz="1000" dirty="0">
                <a:solidFill>
                  <a:srgbClr val="632E62"/>
                </a:solidFill>
              </a:rPr>
              <a:t>To projects delivering improvements for the environment.</a:t>
            </a:r>
          </a:p>
          <a:p>
            <a:pPr marL="179388" lvl="1">
              <a:buNone/>
            </a:pPr>
            <a:r>
              <a:rPr lang="en-US" sz="1000" dirty="0">
                <a:solidFill>
                  <a:srgbClr val="632E62"/>
                </a:solidFill>
              </a:rPr>
              <a:t>To change people's mindsets.</a:t>
            </a:r>
          </a:p>
          <a:p>
            <a:pPr>
              <a:buNone/>
            </a:pPr>
            <a:r>
              <a:rPr lang="en-US" sz="1200" b="1" dirty="0">
                <a:solidFill>
                  <a:srgbClr val="632E62"/>
                </a:solidFill>
              </a:rPr>
              <a:t>Will integrate </a:t>
            </a:r>
          </a:p>
          <a:p>
            <a:pPr marL="179388" lvl="1">
              <a:buNone/>
            </a:pPr>
            <a:r>
              <a:rPr lang="en-US" sz="1000" dirty="0">
                <a:solidFill>
                  <a:srgbClr val="632E62"/>
                </a:solidFill>
              </a:rPr>
              <a:t>Sustainability practices into every function and activity (recycling, single-use plastics, …) on the individual, national, regional and global levels</a:t>
            </a:r>
            <a:endParaRPr lang="fr-FR" sz="1000" dirty="0"/>
          </a:p>
        </p:txBody>
      </p:sp>
      <p:sp>
        <p:nvSpPr>
          <p:cNvPr id="5" name="Espace réservé du texte 4">
            <a:extLst>
              <a:ext uri="{FF2B5EF4-FFF2-40B4-BE49-F238E27FC236}">
                <a16:creationId xmlns:a16="http://schemas.microsoft.com/office/drawing/2014/main" id="{8DCA4AE7-CA8D-24C8-524E-342D54CA5C81}"/>
              </a:ext>
            </a:extLst>
          </p:cNvPr>
          <p:cNvSpPr>
            <a:spLocks noGrp="1"/>
          </p:cNvSpPr>
          <p:nvPr>
            <p:ph type="body" idx="28"/>
          </p:nvPr>
        </p:nvSpPr>
        <p:spPr/>
        <p:txBody>
          <a:bodyPr/>
          <a:lstStyle/>
          <a:p>
            <a:r>
              <a:rPr lang="fr-FR" dirty="0" err="1"/>
              <a:t>climate</a:t>
            </a:r>
            <a:r>
              <a:rPr lang="fr-FR" dirty="0"/>
              <a:t> change</a:t>
            </a:r>
          </a:p>
        </p:txBody>
      </p:sp>
      <p:sp>
        <p:nvSpPr>
          <p:cNvPr id="27" name="Rectangle 26">
            <a:extLst>
              <a:ext uri="{FF2B5EF4-FFF2-40B4-BE49-F238E27FC236}">
                <a16:creationId xmlns:a16="http://schemas.microsoft.com/office/drawing/2014/main" id="{7AC11AD8-613B-239E-FAA9-A06CCAEE3AF5}"/>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686C7345-35F2-8F4F-F4CD-485A44292401}"/>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A34384B4-383C-3C6B-7892-84FFA5D3B112}"/>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2C23433-3034-8EF6-7FDB-069C72635F8C}"/>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CAC373B-8B69-AAED-5ED6-1CE38FC53E1F}"/>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2252804D-3FEF-D4ED-7829-CAA130D1822D}"/>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23">
            <a:extLst>
              <a:ext uri="{FF2B5EF4-FFF2-40B4-BE49-F238E27FC236}">
                <a16:creationId xmlns:a16="http://schemas.microsoft.com/office/drawing/2014/main" id="{75DB7553-2A45-2573-5F26-AD2922BAD279}"/>
              </a:ext>
            </a:extLst>
          </p:cNvPr>
          <p:cNvGrpSpPr/>
          <p:nvPr/>
        </p:nvGrpSpPr>
        <p:grpSpPr>
          <a:xfrm>
            <a:off x="3303156" y="6169113"/>
            <a:ext cx="1229008" cy="119062"/>
            <a:chOff x="685800" y="6165890"/>
            <a:chExt cx="1229008" cy="119062"/>
          </a:xfrm>
        </p:grpSpPr>
        <p:sp>
          <p:nvSpPr>
            <p:cNvPr id="34" name="Rectangle 9">
              <a:extLst>
                <a:ext uri="{FF2B5EF4-FFF2-40B4-BE49-F238E27FC236}">
                  <a16:creationId xmlns:a16="http://schemas.microsoft.com/office/drawing/2014/main" id="{04CA20E9-C637-2E72-2442-555B02BE08C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504545C9-2283-2F01-35F8-AADBA07104E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TextBox 26">
            <a:extLst>
              <a:ext uri="{FF2B5EF4-FFF2-40B4-BE49-F238E27FC236}">
                <a16:creationId xmlns:a16="http://schemas.microsoft.com/office/drawing/2014/main" id="{CFCC0846-2626-4CA5-CCEA-8F539678F599}"/>
              </a:ext>
            </a:extLst>
          </p:cNvPr>
          <p:cNvSpPr txBox="1"/>
          <p:nvPr/>
        </p:nvSpPr>
        <p:spPr>
          <a:xfrm>
            <a:off x="3303156" y="6297053"/>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64920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410EB8-A6EE-49EF-3FA7-344E69037CA5}"/>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r="16667"/>
          <a:stretch/>
        </p:blipFill>
        <p:spPr>
          <a:xfrm>
            <a:off x="0" y="1"/>
            <a:ext cx="9144001" cy="6857999"/>
          </a:xfrm>
          <a:prstGeom prst="rect">
            <a:avLst/>
          </a:prstGeom>
        </p:spPr>
      </p:pic>
      <p:sp>
        <p:nvSpPr>
          <p:cNvPr id="8" name="Rectangle 7">
            <a:extLst>
              <a:ext uri="{FF2B5EF4-FFF2-40B4-BE49-F238E27FC236}">
                <a16:creationId xmlns:a16="http://schemas.microsoft.com/office/drawing/2014/main" id="{828776EA-FC5F-72C6-FAE3-227030FE3F32}"/>
              </a:ext>
            </a:extLst>
          </p:cNvPr>
          <p:cNvSpPr/>
          <p:nvPr/>
        </p:nvSpPr>
        <p:spPr>
          <a:xfrm>
            <a:off x="1" y="1"/>
            <a:ext cx="9144000" cy="685799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9" name="Content Placeholder 8">
            <a:extLst>
              <a:ext uri="{FF2B5EF4-FFF2-40B4-BE49-F238E27FC236}">
                <a16:creationId xmlns:a16="http://schemas.microsoft.com/office/drawing/2014/main" id="{9EC97042-5152-7B2A-022A-3F73BD197DDA}"/>
              </a:ext>
            </a:extLst>
          </p:cNvPr>
          <p:cNvSpPr txBox="1">
            <a:spLocks/>
          </p:cNvSpPr>
          <p:nvPr/>
        </p:nvSpPr>
        <p:spPr>
          <a:xfrm>
            <a:off x="4146546" y="3023974"/>
            <a:ext cx="4580595" cy="357342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20000"/>
              </a:lnSpc>
            </a:pPr>
            <a:r>
              <a:rPr lang="en-GB" sz="6600" b="1" dirty="0">
                <a:solidFill>
                  <a:schemeClr val="bg1"/>
                </a:solidFill>
                <a:effectLst/>
                <a:ea typeface="Arial" panose="020B0604020202020204" pitchFamily="34" charset="0"/>
              </a:rPr>
              <a:t>9.7 billion by 2050 </a:t>
            </a:r>
            <a:endParaRPr lang="en-US" sz="6000" b="1" dirty="0">
              <a:solidFill>
                <a:schemeClr val="bg1"/>
              </a:solidFill>
            </a:endParaRPr>
          </a:p>
          <a:p>
            <a:pPr lvl="1"/>
            <a:r>
              <a:rPr lang="en-GB" sz="1800" dirty="0">
                <a:solidFill>
                  <a:srgbClr val="FE12ED"/>
                </a:solidFill>
                <a:effectLst/>
                <a:ea typeface="Arial" panose="020B0604020202020204" pitchFamily="34" charset="0"/>
              </a:rPr>
              <a:t>United Nations</a:t>
            </a:r>
          </a:p>
          <a:p>
            <a:pPr lvl="1"/>
            <a:r>
              <a:rPr lang="en-GB" sz="1800" dirty="0">
                <a:solidFill>
                  <a:srgbClr val="FE12ED"/>
                </a:solidFill>
                <a:effectLst/>
                <a:ea typeface="Arial" panose="020B0604020202020204" pitchFamily="34" charset="0"/>
              </a:rPr>
              <a:t>Department of Economic and Social Affairs Population Division </a:t>
            </a:r>
            <a:endParaRPr lang="en-US" sz="5400" b="1" dirty="0">
              <a:solidFill>
                <a:srgbClr val="FE12ED"/>
              </a:solidFill>
            </a:endParaRPr>
          </a:p>
          <a:p>
            <a:pPr lvl="2">
              <a:buNone/>
            </a:pPr>
            <a:endParaRPr lang="en-US" sz="4400" b="1" dirty="0">
              <a:solidFill>
                <a:schemeClr val="bg1"/>
              </a:solidFill>
            </a:endParaRPr>
          </a:p>
        </p:txBody>
      </p:sp>
      <p:sp>
        <p:nvSpPr>
          <p:cNvPr id="6" name="Rectangle 5">
            <a:extLst>
              <a:ext uri="{FF2B5EF4-FFF2-40B4-BE49-F238E27FC236}">
                <a16:creationId xmlns:a16="http://schemas.microsoft.com/office/drawing/2014/main" id="{5D3C94B2-47F1-32F7-C8CF-8B564FBAE265}"/>
              </a:ext>
            </a:extLst>
          </p:cNvPr>
          <p:cNvSpPr/>
          <p:nvPr/>
        </p:nvSpPr>
        <p:spPr>
          <a:xfrm>
            <a:off x="5080572" y="523420"/>
            <a:ext cx="4063428"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5" name="Marcador de Posição do Texto 4">
            <a:extLst>
              <a:ext uri="{FF2B5EF4-FFF2-40B4-BE49-F238E27FC236}">
                <a16:creationId xmlns:a16="http://schemas.microsoft.com/office/drawing/2014/main" id="{912EA2AF-D2C1-DDBC-0EE6-537BA2F8E6A6}"/>
              </a:ext>
            </a:extLst>
          </p:cNvPr>
          <p:cNvSpPr>
            <a:spLocks noGrp="1"/>
          </p:cNvSpPr>
          <p:nvPr>
            <p:ph type="body" idx="4294967295"/>
          </p:nvPr>
        </p:nvSpPr>
        <p:spPr>
          <a:xfrm>
            <a:off x="3528392" y="695326"/>
            <a:ext cx="5436704" cy="452437"/>
          </a:xfrm>
        </p:spPr>
        <p:txBody>
          <a:bodyPr/>
          <a:lstStyle/>
          <a:p>
            <a:pPr algn="r"/>
            <a:r>
              <a:rPr lang="fr-FR" sz="1800" dirty="0"/>
              <a:t>ii. </a:t>
            </a:r>
            <a:r>
              <a:rPr lang="fr-FR" sz="1800" dirty="0" err="1">
                <a:solidFill>
                  <a:srgbClr val="755DD9"/>
                </a:solidFill>
              </a:rPr>
              <a:t>demography</a:t>
            </a:r>
            <a:r>
              <a:rPr lang="fr-FR" sz="1800" dirty="0"/>
              <a:t> &amp; social changes</a:t>
            </a:r>
          </a:p>
          <a:p>
            <a:pPr algn="r"/>
            <a:endParaRPr lang="pt-PT" dirty="0"/>
          </a:p>
        </p:txBody>
      </p:sp>
    </p:spTree>
    <p:extLst>
      <p:ext uri="{BB962C8B-B14F-4D97-AF65-F5344CB8AC3E}">
        <p14:creationId xmlns:p14="http://schemas.microsoft.com/office/powerpoint/2010/main" val="297675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quarter" idx="15"/>
          </p:nvPr>
        </p:nvSpPr>
        <p:spPr>
          <a:xfrm>
            <a:off x="685800" y="4479239"/>
            <a:ext cx="2286000" cy="838199"/>
          </a:xfrm>
        </p:spPr>
        <p:txBody>
          <a:bodyPr/>
          <a:lstStyle/>
          <a:p>
            <a:pPr lvl="2"/>
            <a:r>
              <a:rPr lang="en-GB" sz="1600" dirty="0">
                <a:solidFill>
                  <a:srgbClr val="665EB8"/>
                </a:solidFill>
                <a:effectLst/>
                <a:ea typeface="Arial" panose="020B0604020202020204" pitchFamily="34" charset="0"/>
                <a:cs typeface="Calibri" panose="020F0502020204030204" pitchFamily="34" charset="0"/>
              </a:rPr>
              <a:t>More than half of the projected increase in global population up to 2050 will be concentrated in just eight countries. </a:t>
            </a:r>
            <a:endParaRPr lang="fr-FR" sz="1600" dirty="0">
              <a:solidFill>
                <a:srgbClr val="665EB8"/>
              </a:solidFill>
              <a:effectLst/>
              <a:ea typeface="Arial" panose="020B0604020202020204" pitchFamily="34" charset="0"/>
              <a:cs typeface="Calibri" panose="020F0502020204030204" pitchFamily="34" charset="0"/>
            </a:endParaRPr>
          </a:p>
          <a:p>
            <a:pPr lvl="2"/>
            <a:r>
              <a:rPr lang="en-US" dirty="0"/>
              <a:t>.</a:t>
            </a:r>
          </a:p>
        </p:txBody>
      </p:sp>
      <p:sp>
        <p:nvSpPr>
          <p:cNvPr id="30" name="Text Placeholder 29"/>
          <p:cNvSpPr>
            <a:spLocks noGrp="1"/>
          </p:cNvSpPr>
          <p:nvPr>
            <p:ph type="body" idx="28"/>
          </p:nvPr>
        </p:nvSpPr>
        <p:spPr/>
        <p:txBody>
          <a:bodyPr/>
          <a:lstStyle/>
          <a:p>
            <a:r>
              <a:rPr lang="en-US" dirty="0"/>
              <a:t>average population growth rate</a:t>
            </a:r>
          </a:p>
        </p:txBody>
      </p:sp>
      <p:sp>
        <p:nvSpPr>
          <p:cNvPr id="32" name="Rectangle 31"/>
          <p:cNvSpPr/>
          <p:nvPr/>
        </p:nvSpPr>
        <p:spPr>
          <a:xfrm>
            <a:off x="685800" y="3954785"/>
            <a:ext cx="2286000" cy="455509"/>
          </a:xfrm>
          <a:prstGeom prst="rect">
            <a:avLst/>
          </a:prstGeom>
          <a:pattFill prst="dkUpDiag">
            <a:fgClr>
              <a:schemeClr val="accent2">
                <a:lumMod val="60000"/>
                <a:lumOff val="4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chemeClr val="bg1"/>
                </a:solidFill>
                <a:latin typeface="Franklin Gothic Demi Cond" panose="020B0706030402020204" pitchFamily="34" charset="0"/>
              </a:rPr>
              <a:t>A challenge or an opportunity?</a:t>
            </a:r>
          </a:p>
        </p:txBody>
      </p:sp>
      <p:graphicFrame>
        <p:nvGraphicFramePr>
          <p:cNvPr id="3" name="Tableau 8">
            <a:extLst>
              <a:ext uri="{FF2B5EF4-FFF2-40B4-BE49-F238E27FC236}">
                <a16:creationId xmlns:a16="http://schemas.microsoft.com/office/drawing/2014/main" id="{97250D43-1D8C-41C2-6C46-03110C4B7923}"/>
              </a:ext>
            </a:extLst>
          </p:cNvPr>
          <p:cNvGraphicFramePr>
            <a:graphicFrameLocks noGrp="1"/>
          </p:cNvGraphicFramePr>
          <p:nvPr>
            <p:ph sz="quarter" idx="16"/>
            <p:extLst>
              <p:ext uri="{D42A27DB-BD31-4B8C-83A1-F6EECF244321}">
                <p14:modId xmlns:p14="http://schemas.microsoft.com/office/powerpoint/2010/main" val="2514861471"/>
              </p:ext>
            </p:extLst>
          </p:nvPr>
        </p:nvGraphicFramePr>
        <p:xfrm>
          <a:off x="5921476" y="967302"/>
          <a:ext cx="3117984" cy="1809025"/>
        </p:xfrm>
        <a:graphic>
          <a:graphicData uri="http://schemas.openxmlformats.org/drawingml/2006/table">
            <a:tbl>
              <a:tblPr firstRow="1" bandRow="1">
                <a:tableStyleId>{2D5ABB26-0587-4C30-8999-92F81FD0307C}</a:tableStyleId>
              </a:tblPr>
              <a:tblGrid>
                <a:gridCol w="1039328">
                  <a:extLst>
                    <a:ext uri="{9D8B030D-6E8A-4147-A177-3AD203B41FA5}">
                      <a16:colId xmlns:a16="http://schemas.microsoft.com/office/drawing/2014/main" val="3392370466"/>
                    </a:ext>
                  </a:extLst>
                </a:gridCol>
                <a:gridCol w="1039328">
                  <a:extLst>
                    <a:ext uri="{9D8B030D-6E8A-4147-A177-3AD203B41FA5}">
                      <a16:colId xmlns:a16="http://schemas.microsoft.com/office/drawing/2014/main" val="3207979040"/>
                    </a:ext>
                  </a:extLst>
                </a:gridCol>
                <a:gridCol w="1039328">
                  <a:extLst>
                    <a:ext uri="{9D8B030D-6E8A-4147-A177-3AD203B41FA5}">
                      <a16:colId xmlns:a16="http://schemas.microsoft.com/office/drawing/2014/main" val="40268347"/>
                    </a:ext>
                  </a:extLst>
                </a:gridCol>
              </a:tblGrid>
              <a:tr h="316835">
                <a:tc>
                  <a:txBody>
                    <a:bodyPr/>
                    <a:lstStyle/>
                    <a:p>
                      <a:pPr marR="7620" algn="l">
                        <a:lnSpc>
                          <a:spcPct val="106000"/>
                        </a:lnSpc>
                        <a:spcAft>
                          <a:spcPts val="975"/>
                        </a:spcAft>
                      </a:pPr>
                      <a:r>
                        <a:rPr lang="en-GB" sz="900" b="1" dirty="0">
                          <a:solidFill>
                            <a:srgbClr val="632E62"/>
                          </a:solidFill>
                          <a:effectLst/>
                        </a:rPr>
                        <a:t>Countries</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2022</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2050</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3978081890"/>
                  </a:ext>
                </a:extLst>
              </a:tr>
              <a:tr h="366748">
                <a:tc>
                  <a:txBody>
                    <a:bodyPr/>
                    <a:lstStyle/>
                    <a:p>
                      <a:pPr marR="7620" algn="l">
                        <a:lnSpc>
                          <a:spcPct val="106000"/>
                        </a:lnSpc>
                        <a:spcAft>
                          <a:spcPts val="975"/>
                        </a:spcAft>
                      </a:pPr>
                      <a:r>
                        <a:rPr lang="en-GB" sz="900" dirty="0">
                          <a:solidFill>
                            <a:srgbClr val="632E62"/>
                          </a:solidFill>
                          <a:effectLst/>
                        </a:rPr>
                        <a:t>Democratic Republic of the Congo</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99 010 216</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217 494 000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2444341995"/>
                  </a:ext>
                </a:extLst>
              </a:tr>
              <a:tr h="316835">
                <a:tc>
                  <a:txBody>
                    <a:bodyPr/>
                    <a:lstStyle/>
                    <a:p>
                      <a:pPr marR="7620" algn="l">
                        <a:lnSpc>
                          <a:spcPct val="106000"/>
                        </a:lnSpc>
                        <a:spcAft>
                          <a:spcPts val="975"/>
                        </a:spcAft>
                      </a:pPr>
                      <a:r>
                        <a:rPr lang="en-GB" sz="900" dirty="0">
                          <a:solidFill>
                            <a:srgbClr val="632E62"/>
                          </a:solidFill>
                          <a:effectLst/>
                        </a:rPr>
                        <a:t>Ethiopia</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123 379 930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214 812 300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4224454088"/>
                  </a:ext>
                </a:extLst>
              </a:tr>
              <a:tr h="316835">
                <a:tc>
                  <a:txBody>
                    <a:bodyPr/>
                    <a:lstStyle/>
                    <a:p>
                      <a:pPr marR="7620" algn="l">
                        <a:lnSpc>
                          <a:spcPct val="106000"/>
                        </a:lnSpc>
                        <a:spcAft>
                          <a:spcPts val="975"/>
                        </a:spcAft>
                      </a:pPr>
                      <a:r>
                        <a:rPr lang="en-GB" sz="900" dirty="0">
                          <a:solidFill>
                            <a:srgbClr val="632E62"/>
                          </a:solidFill>
                          <a:effectLst/>
                        </a:rPr>
                        <a:t>Nigeria</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218 541 220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377 459 870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1982276433"/>
                  </a:ext>
                </a:extLst>
              </a:tr>
              <a:tr h="366748">
                <a:tc>
                  <a:txBody>
                    <a:bodyPr/>
                    <a:lstStyle/>
                    <a:p>
                      <a:pPr marR="7620" algn="l">
                        <a:lnSpc>
                          <a:spcPct val="106000"/>
                        </a:lnSpc>
                        <a:spcAft>
                          <a:spcPts val="975"/>
                        </a:spcAft>
                      </a:pPr>
                      <a:r>
                        <a:rPr lang="en-GB" sz="900" dirty="0">
                          <a:solidFill>
                            <a:srgbClr val="632E62"/>
                          </a:solidFill>
                          <a:effectLst/>
                        </a:rPr>
                        <a:t>The United Republic of Tanzania.</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65 497 750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129 931 530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2781606755"/>
                  </a:ext>
                </a:extLst>
              </a:tr>
            </a:tbl>
          </a:graphicData>
        </a:graphic>
      </p:graphicFrame>
      <p:graphicFrame>
        <p:nvGraphicFramePr>
          <p:cNvPr id="4" name="Tableau 8">
            <a:extLst>
              <a:ext uri="{FF2B5EF4-FFF2-40B4-BE49-F238E27FC236}">
                <a16:creationId xmlns:a16="http://schemas.microsoft.com/office/drawing/2014/main" id="{E6EB2310-B3D7-5074-AF05-5216A66D5D68}"/>
              </a:ext>
            </a:extLst>
          </p:cNvPr>
          <p:cNvGraphicFramePr>
            <a:graphicFrameLocks/>
          </p:cNvGraphicFramePr>
          <p:nvPr>
            <p:extLst>
              <p:ext uri="{D42A27DB-BD31-4B8C-83A1-F6EECF244321}">
                <p14:modId xmlns:p14="http://schemas.microsoft.com/office/powerpoint/2010/main" val="3177130706"/>
              </p:ext>
            </p:extLst>
          </p:nvPr>
        </p:nvGraphicFramePr>
        <p:xfrm>
          <a:off x="294030" y="2016159"/>
          <a:ext cx="2803482" cy="741680"/>
        </p:xfrm>
        <a:graphic>
          <a:graphicData uri="http://schemas.openxmlformats.org/drawingml/2006/table">
            <a:tbl>
              <a:tblPr firstRow="1" bandRow="1">
                <a:tableStyleId>{2D5ABB26-0587-4C30-8999-92F81FD0307C}</a:tableStyleId>
              </a:tblPr>
              <a:tblGrid>
                <a:gridCol w="787209">
                  <a:extLst>
                    <a:ext uri="{9D8B030D-6E8A-4147-A177-3AD203B41FA5}">
                      <a16:colId xmlns:a16="http://schemas.microsoft.com/office/drawing/2014/main" val="3392370466"/>
                    </a:ext>
                  </a:extLst>
                </a:gridCol>
                <a:gridCol w="1081779">
                  <a:extLst>
                    <a:ext uri="{9D8B030D-6E8A-4147-A177-3AD203B41FA5}">
                      <a16:colId xmlns:a16="http://schemas.microsoft.com/office/drawing/2014/main" val="3207979040"/>
                    </a:ext>
                  </a:extLst>
                </a:gridCol>
                <a:gridCol w="934494">
                  <a:extLst>
                    <a:ext uri="{9D8B030D-6E8A-4147-A177-3AD203B41FA5}">
                      <a16:colId xmlns:a16="http://schemas.microsoft.com/office/drawing/2014/main" val="40268347"/>
                    </a:ext>
                  </a:extLst>
                </a:gridCol>
              </a:tblGrid>
              <a:tr h="370840">
                <a:tc>
                  <a:txBody>
                    <a:bodyPr/>
                    <a:lstStyle/>
                    <a:p>
                      <a:pPr marR="7620" algn="l">
                        <a:lnSpc>
                          <a:spcPct val="106000"/>
                        </a:lnSpc>
                        <a:spcAft>
                          <a:spcPts val="975"/>
                        </a:spcAft>
                      </a:pPr>
                      <a:r>
                        <a:rPr lang="en-GB" sz="900" b="1" dirty="0">
                          <a:solidFill>
                            <a:srgbClr val="632E62"/>
                          </a:solidFill>
                          <a:effectLst/>
                        </a:rPr>
                        <a:t>Countries</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2022</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2050</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3978081890"/>
                  </a:ext>
                </a:extLst>
              </a:tr>
              <a:tr h="370840">
                <a:tc>
                  <a:txBody>
                    <a:bodyPr/>
                    <a:lstStyle/>
                    <a:p>
                      <a:pPr marR="7620" algn="l">
                        <a:lnSpc>
                          <a:spcPct val="106000"/>
                        </a:lnSpc>
                        <a:spcAft>
                          <a:spcPts val="975"/>
                        </a:spcAft>
                      </a:pPr>
                      <a:r>
                        <a:rPr lang="en-GB" sz="900" dirty="0">
                          <a:solidFill>
                            <a:srgbClr val="632E62"/>
                          </a:solidFill>
                          <a:effectLst/>
                        </a:rPr>
                        <a:t>Egypt</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110 990 100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160 339 890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3473177436"/>
                  </a:ext>
                </a:extLst>
              </a:tr>
            </a:tbl>
          </a:graphicData>
        </a:graphic>
      </p:graphicFrame>
      <p:graphicFrame>
        <p:nvGraphicFramePr>
          <p:cNvPr id="5" name="Tableau 8">
            <a:extLst>
              <a:ext uri="{FF2B5EF4-FFF2-40B4-BE49-F238E27FC236}">
                <a16:creationId xmlns:a16="http://schemas.microsoft.com/office/drawing/2014/main" id="{25814DD2-8CDD-4517-DD05-EEB58E0C2B41}"/>
              </a:ext>
            </a:extLst>
          </p:cNvPr>
          <p:cNvGraphicFramePr>
            <a:graphicFrameLocks/>
          </p:cNvGraphicFramePr>
          <p:nvPr>
            <p:extLst>
              <p:ext uri="{D42A27DB-BD31-4B8C-83A1-F6EECF244321}">
                <p14:modId xmlns:p14="http://schemas.microsoft.com/office/powerpoint/2010/main" val="39086102"/>
              </p:ext>
            </p:extLst>
          </p:nvPr>
        </p:nvGraphicFramePr>
        <p:xfrm>
          <a:off x="5263510" y="3457951"/>
          <a:ext cx="3398442" cy="1483360"/>
        </p:xfrm>
        <a:graphic>
          <a:graphicData uri="http://schemas.openxmlformats.org/drawingml/2006/table">
            <a:tbl>
              <a:tblPr firstRow="1" bandRow="1">
                <a:tableStyleId>{2D5ABB26-0587-4C30-8999-92F81FD0307C}</a:tableStyleId>
              </a:tblPr>
              <a:tblGrid>
                <a:gridCol w="1132814">
                  <a:extLst>
                    <a:ext uri="{9D8B030D-6E8A-4147-A177-3AD203B41FA5}">
                      <a16:colId xmlns:a16="http://schemas.microsoft.com/office/drawing/2014/main" val="3392370466"/>
                    </a:ext>
                  </a:extLst>
                </a:gridCol>
                <a:gridCol w="1132814">
                  <a:extLst>
                    <a:ext uri="{9D8B030D-6E8A-4147-A177-3AD203B41FA5}">
                      <a16:colId xmlns:a16="http://schemas.microsoft.com/office/drawing/2014/main" val="3207979040"/>
                    </a:ext>
                  </a:extLst>
                </a:gridCol>
                <a:gridCol w="1132814">
                  <a:extLst>
                    <a:ext uri="{9D8B030D-6E8A-4147-A177-3AD203B41FA5}">
                      <a16:colId xmlns:a16="http://schemas.microsoft.com/office/drawing/2014/main" val="40268347"/>
                    </a:ext>
                  </a:extLst>
                </a:gridCol>
              </a:tblGrid>
              <a:tr h="370840">
                <a:tc>
                  <a:txBody>
                    <a:bodyPr/>
                    <a:lstStyle/>
                    <a:p>
                      <a:pPr marR="7620" algn="l">
                        <a:lnSpc>
                          <a:spcPct val="106000"/>
                        </a:lnSpc>
                        <a:spcAft>
                          <a:spcPts val="975"/>
                        </a:spcAft>
                      </a:pPr>
                      <a:r>
                        <a:rPr lang="en-GB" sz="900" b="1" dirty="0">
                          <a:solidFill>
                            <a:srgbClr val="632E62"/>
                          </a:solidFill>
                          <a:effectLst/>
                        </a:rPr>
                        <a:t>Countries</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2022</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ctr">
                        <a:lnSpc>
                          <a:spcPct val="106000"/>
                        </a:lnSpc>
                        <a:spcAft>
                          <a:spcPts val="975"/>
                        </a:spcAft>
                      </a:pPr>
                      <a:r>
                        <a:rPr lang="en-GB" sz="900" b="1" dirty="0">
                          <a:solidFill>
                            <a:srgbClr val="632E62"/>
                          </a:solidFill>
                          <a:effectLst/>
                        </a:rPr>
                        <a:t>2050</a:t>
                      </a:r>
                      <a:endParaRPr lang="fr-FR" sz="900" b="1"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3978081890"/>
                  </a:ext>
                </a:extLst>
              </a:tr>
              <a:tr h="370840">
                <a:tc>
                  <a:txBody>
                    <a:bodyPr/>
                    <a:lstStyle/>
                    <a:p>
                      <a:pPr marR="7620" algn="l">
                        <a:lnSpc>
                          <a:spcPct val="106000"/>
                        </a:lnSpc>
                        <a:spcAft>
                          <a:spcPts val="975"/>
                        </a:spcAft>
                      </a:pPr>
                      <a:r>
                        <a:rPr lang="en-GB" sz="900">
                          <a:solidFill>
                            <a:srgbClr val="632E62"/>
                          </a:solidFill>
                          <a:effectLst/>
                        </a:rPr>
                        <a:t>India</a:t>
                      </a:r>
                      <a:endParaRPr lang="fr-FR" sz="90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1 417 173 100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1 670 490 600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1617022363"/>
                  </a:ext>
                </a:extLst>
              </a:tr>
              <a:tr h="370840">
                <a:tc>
                  <a:txBody>
                    <a:bodyPr/>
                    <a:lstStyle/>
                    <a:p>
                      <a:pPr marR="7620" algn="l">
                        <a:lnSpc>
                          <a:spcPct val="106000"/>
                        </a:lnSpc>
                        <a:spcAft>
                          <a:spcPts val="975"/>
                        </a:spcAft>
                      </a:pPr>
                      <a:r>
                        <a:rPr lang="en-GB" sz="900">
                          <a:solidFill>
                            <a:srgbClr val="632E62"/>
                          </a:solidFill>
                          <a:effectLst/>
                        </a:rPr>
                        <a:t>Pakistan</a:t>
                      </a:r>
                      <a:endParaRPr lang="fr-FR" sz="90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a:solidFill>
                            <a:srgbClr val="632E62"/>
                          </a:solidFill>
                          <a:effectLst/>
                        </a:rPr>
                        <a:t>235 824 860</a:t>
                      </a:r>
                      <a:endParaRPr lang="fr-FR" sz="90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a:solidFill>
                            <a:srgbClr val="632E62"/>
                          </a:solidFill>
                          <a:effectLst/>
                        </a:rPr>
                        <a:t>367 808 480</a:t>
                      </a:r>
                      <a:endParaRPr lang="fr-FR" sz="90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400878511"/>
                  </a:ext>
                </a:extLst>
              </a:tr>
              <a:tr h="370840">
                <a:tc>
                  <a:txBody>
                    <a:bodyPr/>
                    <a:lstStyle/>
                    <a:p>
                      <a:pPr marR="7620" algn="l">
                        <a:lnSpc>
                          <a:spcPct val="106000"/>
                        </a:lnSpc>
                        <a:spcAft>
                          <a:spcPts val="975"/>
                        </a:spcAft>
                      </a:pPr>
                      <a:r>
                        <a:rPr lang="en-GB" sz="900" dirty="0">
                          <a:solidFill>
                            <a:srgbClr val="632E62"/>
                          </a:solidFill>
                          <a:effectLst/>
                        </a:rPr>
                        <a:t>Philippines</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115 559 010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tc>
                  <a:txBody>
                    <a:bodyPr/>
                    <a:lstStyle/>
                    <a:p>
                      <a:pPr marR="7620" algn="r">
                        <a:lnSpc>
                          <a:spcPct val="106000"/>
                        </a:lnSpc>
                        <a:spcAft>
                          <a:spcPts val="975"/>
                        </a:spcAft>
                      </a:pPr>
                      <a:r>
                        <a:rPr lang="en-GB" sz="900" dirty="0">
                          <a:solidFill>
                            <a:srgbClr val="632E62"/>
                          </a:solidFill>
                          <a:effectLst/>
                        </a:rPr>
                        <a:t>157 891 620</a:t>
                      </a:r>
                      <a:endParaRPr lang="fr-FR" sz="900" dirty="0">
                        <a:solidFill>
                          <a:srgbClr val="632E62"/>
                        </a:solidFill>
                        <a:effectLst/>
                        <a:latin typeface="Calibri" panose="020F0502020204030204" pitchFamily="34" charset="0"/>
                        <a:ea typeface="Arial" panose="020B0604020202020204" pitchFamily="34" charset="0"/>
                        <a:cs typeface="Calibri" panose="020F0502020204030204" pitchFamily="34" charset="0"/>
                      </a:endParaRPr>
                    </a:p>
                  </a:txBody>
                  <a:tcPr marL="51691" marR="51691" marT="0" marB="0" anchor="ctr"/>
                </a:tc>
                <a:extLst>
                  <a:ext uri="{0D108BD9-81ED-4DB2-BD59-A6C34878D82A}">
                    <a16:rowId xmlns:a16="http://schemas.microsoft.com/office/drawing/2014/main" val="2482104826"/>
                  </a:ext>
                </a:extLst>
              </a:tr>
            </a:tbl>
          </a:graphicData>
        </a:graphic>
      </p:graphicFrame>
      <p:sp>
        <p:nvSpPr>
          <p:cNvPr id="7" name="Freeform 6">
            <a:extLst>
              <a:ext uri="{FF2B5EF4-FFF2-40B4-BE49-F238E27FC236}">
                <a16:creationId xmlns:a16="http://schemas.microsoft.com/office/drawing/2014/main" id="{9ACE0916-29FA-47AE-034F-4027D4FE0C8D}"/>
              </a:ext>
            </a:extLst>
          </p:cNvPr>
          <p:cNvSpPr>
            <a:spLocks/>
          </p:cNvSpPr>
          <p:nvPr/>
        </p:nvSpPr>
        <p:spPr bwMode="auto">
          <a:xfrm flipH="1">
            <a:off x="294030" y="2048136"/>
            <a:ext cx="3117985" cy="272652"/>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2">
            <a:extLst>
              <a:ext uri="{FF2B5EF4-FFF2-40B4-BE49-F238E27FC236}">
                <a16:creationId xmlns:a16="http://schemas.microsoft.com/office/drawing/2014/main" id="{6D31BB9B-D098-2E70-73C4-02774C6766D2}"/>
              </a:ext>
            </a:extLst>
          </p:cNvPr>
          <p:cNvSpPr txBox="1"/>
          <p:nvPr/>
        </p:nvSpPr>
        <p:spPr>
          <a:xfrm>
            <a:off x="8458200" y="662804"/>
            <a:ext cx="1459538" cy="230832"/>
          </a:xfrm>
          <a:prstGeom prst="rect">
            <a:avLst/>
          </a:prstGeom>
          <a:noFill/>
        </p:spPr>
        <p:txBody>
          <a:bodyPr wrap="square" lIns="0" tIns="0" rIns="0" bIns="0" rtlCol="0" anchor="ctr">
            <a:spAutoFit/>
          </a:bodyPr>
          <a:lstStyle/>
          <a:p>
            <a:pPr lvl="0"/>
            <a:r>
              <a:rPr lang="en-US" sz="1500" dirty="0">
                <a:solidFill>
                  <a:srgbClr val="7D6A55"/>
                </a:solidFill>
                <a:latin typeface="Franklin Gothic Demi Cond" panose="020B0706030402020204" pitchFamily="34" charset="0"/>
              </a:rPr>
              <a:t>Africa</a:t>
            </a:r>
          </a:p>
        </p:txBody>
      </p:sp>
      <p:sp>
        <p:nvSpPr>
          <p:cNvPr id="18" name="Freeform 6">
            <a:extLst>
              <a:ext uri="{FF2B5EF4-FFF2-40B4-BE49-F238E27FC236}">
                <a16:creationId xmlns:a16="http://schemas.microsoft.com/office/drawing/2014/main" id="{2A5D12FF-CD40-A6DB-3A10-AE35BFAD4D75}"/>
              </a:ext>
            </a:extLst>
          </p:cNvPr>
          <p:cNvSpPr>
            <a:spLocks/>
          </p:cNvSpPr>
          <p:nvPr/>
        </p:nvSpPr>
        <p:spPr bwMode="auto">
          <a:xfrm>
            <a:off x="5039710" y="906020"/>
            <a:ext cx="3960173"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Box 20">
            <a:extLst>
              <a:ext uri="{FF2B5EF4-FFF2-40B4-BE49-F238E27FC236}">
                <a16:creationId xmlns:a16="http://schemas.microsoft.com/office/drawing/2014/main" id="{B8C07E9E-CFBB-7B1B-EC8F-C667EE545767}"/>
              </a:ext>
            </a:extLst>
          </p:cNvPr>
          <p:cNvSpPr txBox="1"/>
          <p:nvPr/>
        </p:nvSpPr>
        <p:spPr>
          <a:xfrm>
            <a:off x="7895832" y="3269935"/>
            <a:ext cx="1676400" cy="230832"/>
          </a:xfrm>
          <a:prstGeom prst="rect">
            <a:avLst/>
          </a:prstGeom>
          <a:noFill/>
        </p:spPr>
        <p:txBody>
          <a:bodyPr wrap="square" lIns="0" tIns="0" rIns="0" bIns="0" rtlCol="0" anchor="ctr">
            <a:spAutoFit/>
          </a:bodyPr>
          <a:lstStyle/>
          <a:p>
            <a:r>
              <a:rPr lang="en-US" sz="1500" dirty="0">
                <a:solidFill>
                  <a:srgbClr val="7D6A55"/>
                </a:solidFill>
                <a:latin typeface="Franklin Gothic Demi Cond" panose="020B0706030402020204" pitchFamily="34" charset="0"/>
              </a:rPr>
              <a:t>Asia-Pacific</a:t>
            </a:r>
          </a:p>
        </p:txBody>
      </p:sp>
      <p:sp>
        <p:nvSpPr>
          <p:cNvPr id="29" name="Freeform 6">
            <a:extLst>
              <a:ext uri="{FF2B5EF4-FFF2-40B4-BE49-F238E27FC236}">
                <a16:creationId xmlns:a16="http://schemas.microsoft.com/office/drawing/2014/main" id="{3A543CFA-5164-F922-80E4-653BD4127035}"/>
              </a:ext>
            </a:extLst>
          </p:cNvPr>
          <p:cNvSpPr>
            <a:spLocks/>
          </p:cNvSpPr>
          <p:nvPr/>
        </p:nvSpPr>
        <p:spPr bwMode="auto">
          <a:xfrm>
            <a:off x="4983030" y="3531789"/>
            <a:ext cx="3828009"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25">
            <a:extLst>
              <a:ext uri="{FF2B5EF4-FFF2-40B4-BE49-F238E27FC236}">
                <a16:creationId xmlns:a16="http://schemas.microsoft.com/office/drawing/2014/main" id="{CBD7654A-8D6B-EF54-0EE7-5588ACEEA2C0}"/>
              </a:ext>
            </a:extLst>
          </p:cNvPr>
          <p:cNvSpPr txBox="1"/>
          <p:nvPr/>
        </p:nvSpPr>
        <p:spPr>
          <a:xfrm>
            <a:off x="294031" y="1769072"/>
            <a:ext cx="1869613" cy="230832"/>
          </a:xfrm>
          <a:prstGeom prst="rect">
            <a:avLst/>
          </a:prstGeom>
          <a:noFill/>
        </p:spPr>
        <p:txBody>
          <a:bodyPr wrap="square" lIns="0" tIns="0" rIns="0" bIns="0" rtlCol="0" anchor="ctr">
            <a:spAutoFit/>
          </a:bodyPr>
          <a:lstStyle/>
          <a:p>
            <a:pPr lvl="0"/>
            <a:r>
              <a:rPr lang="en-US" sz="1500" dirty="0">
                <a:solidFill>
                  <a:srgbClr val="7D6A55"/>
                </a:solidFill>
                <a:latin typeface="Franklin Gothic Demi Cond" panose="020B0706030402020204" pitchFamily="34" charset="0"/>
              </a:rPr>
              <a:t>Arab</a:t>
            </a:r>
          </a:p>
        </p:txBody>
      </p:sp>
      <p:pic>
        <p:nvPicPr>
          <p:cNvPr id="33" name="Image 32">
            <a:extLst>
              <a:ext uri="{FF2B5EF4-FFF2-40B4-BE49-F238E27FC236}">
                <a16:creationId xmlns:a16="http://schemas.microsoft.com/office/drawing/2014/main" id="{9400063F-E84F-0B84-4446-EEBEF2B8261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17575" y="833513"/>
            <a:ext cx="4308722" cy="3848653"/>
          </a:xfrm>
          <a:prstGeom prst="rect">
            <a:avLst/>
          </a:prstGeom>
        </p:spPr>
      </p:pic>
      <p:sp>
        <p:nvSpPr>
          <p:cNvPr id="37" name="Rectangle 9">
            <a:extLst>
              <a:ext uri="{FF2B5EF4-FFF2-40B4-BE49-F238E27FC236}">
                <a16:creationId xmlns:a16="http://schemas.microsoft.com/office/drawing/2014/main" id="{E8EF459E-198B-5EBB-062E-304554F3EA1E}"/>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C215EF7B-342F-284C-9BAB-FFE26484C6CA}"/>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B70F8BF8-3E6E-4FA6-F607-AA7891244E27}"/>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19975DA3-043D-6320-F2CC-EEF17F468FDB}"/>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21A5752E-3828-8EC7-4A27-EA01F32C5CAE}"/>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EA864A35-CAA0-33A5-E3FF-631DEDAB7A03}"/>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38">
            <a:extLst>
              <a:ext uri="{FF2B5EF4-FFF2-40B4-BE49-F238E27FC236}">
                <a16:creationId xmlns:a16="http://schemas.microsoft.com/office/drawing/2014/main" id="{F0869A51-7A13-EB9E-BACB-F7E08A30F12D}"/>
              </a:ext>
            </a:extLst>
          </p:cNvPr>
          <p:cNvGrpSpPr/>
          <p:nvPr/>
        </p:nvGrpSpPr>
        <p:grpSpPr>
          <a:xfrm>
            <a:off x="3303156" y="6170860"/>
            <a:ext cx="1229008" cy="119062"/>
            <a:chOff x="685800" y="6165890"/>
            <a:chExt cx="1229008" cy="119062"/>
          </a:xfrm>
        </p:grpSpPr>
        <p:sp>
          <p:nvSpPr>
            <p:cNvPr id="44" name="Rectangle 9">
              <a:extLst>
                <a:ext uri="{FF2B5EF4-FFF2-40B4-BE49-F238E27FC236}">
                  <a16:creationId xmlns:a16="http://schemas.microsoft.com/office/drawing/2014/main" id="{F304FAE2-F0B8-E200-99B9-D0E24AF1AD62}"/>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361D4C02-3F35-3FE1-F3F6-3F07644A64F3}"/>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6" name="TextBox 41">
            <a:extLst>
              <a:ext uri="{FF2B5EF4-FFF2-40B4-BE49-F238E27FC236}">
                <a16:creationId xmlns:a16="http://schemas.microsoft.com/office/drawing/2014/main" id="{750E6F0E-B09F-0ED7-9178-7C764F56BA01}"/>
              </a:ext>
            </a:extLst>
          </p:cNvPr>
          <p:cNvSpPr txBox="1"/>
          <p:nvPr/>
        </p:nvSpPr>
        <p:spPr>
          <a:xfrm>
            <a:off x="3303156"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359911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3DD4B5E9-1BD1-9886-2D95-2F403AD1939F}"/>
              </a:ext>
            </a:extLst>
          </p:cNvPr>
          <p:cNvSpPr>
            <a:spLocks noGrp="1"/>
          </p:cNvSpPr>
          <p:nvPr>
            <p:ph sz="quarter" idx="16"/>
          </p:nvPr>
        </p:nvSpPr>
        <p:spPr>
          <a:xfrm>
            <a:off x="3415108" y="2758848"/>
            <a:ext cx="2425733" cy="2743200"/>
          </a:xfrm>
        </p:spPr>
        <p:txBody>
          <a:bodyPr/>
          <a:lstStyle/>
          <a:p>
            <a:pPr algn="l">
              <a:buNone/>
            </a:pPr>
            <a:r>
              <a:rPr lang="en-US" sz="1400" b="1" i="0" dirty="0">
                <a:solidFill>
                  <a:srgbClr val="632E62"/>
                </a:solidFill>
                <a:effectLst/>
              </a:rPr>
              <a:t>Declining fertility rates: </a:t>
            </a:r>
          </a:p>
          <a:p>
            <a:pPr marL="179388" lvl="1">
              <a:buNone/>
            </a:pPr>
            <a:r>
              <a:rPr lang="en-US" sz="1000" dirty="0">
                <a:solidFill>
                  <a:srgbClr val="632E62"/>
                </a:solidFill>
              </a:rPr>
              <a:t>Will</a:t>
            </a:r>
            <a:r>
              <a:rPr lang="en-US" sz="1000" b="0" i="0" dirty="0">
                <a:solidFill>
                  <a:srgbClr val="632E62"/>
                </a:solidFill>
                <a:effectLst/>
              </a:rPr>
              <a:t> lead to challenges such as labor shortages, decreased economic growth, and changes in family structures.</a:t>
            </a:r>
          </a:p>
          <a:p>
            <a:pPr algn="l">
              <a:buNone/>
            </a:pPr>
            <a:r>
              <a:rPr lang="en-US" sz="1400" b="1" i="0" dirty="0">
                <a:solidFill>
                  <a:srgbClr val="632E62"/>
                </a:solidFill>
                <a:effectLst/>
              </a:rPr>
              <a:t>Immigration: </a:t>
            </a:r>
          </a:p>
          <a:p>
            <a:pPr marL="179388" lvl="1">
              <a:buNone/>
            </a:pPr>
            <a:r>
              <a:rPr lang="en-US" sz="1000" b="0" i="1" dirty="0">
                <a:solidFill>
                  <a:srgbClr val="632E62"/>
                </a:solidFill>
                <a:effectLst/>
              </a:rPr>
              <a:t>Will lead to political and social tensions.</a:t>
            </a:r>
          </a:p>
          <a:p>
            <a:r>
              <a:rPr lang="en-US" sz="1400" b="1" i="0" dirty="0">
                <a:solidFill>
                  <a:srgbClr val="632E62"/>
                </a:solidFill>
                <a:effectLst/>
              </a:rPr>
              <a:t>Diversity: </a:t>
            </a:r>
          </a:p>
          <a:p>
            <a:pPr marL="179388" lvl="1" indent="-179388"/>
            <a:r>
              <a:rPr lang="en-US" sz="1000" b="0" i="0" dirty="0">
                <a:solidFill>
                  <a:srgbClr val="632E62"/>
                </a:solidFill>
                <a:effectLst/>
              </a:rPr>
              <a:t>Will likely impact social and political structures, as well as consumer behavior and cultural norms. It may also lead to increased social tension and conflicts.</a:t>
            </a:r>
            <a:endParaRPr lang="fr-FR" sz="1000" dirty="0">
              <a:solidFill>
                <a:srgbClr val="632E62"/>
              </a:solidFill>
            </a:endParaRPr>
          </a:p>
          <a:p>
            <a:endParaRPr lang="fr-FR" sz="1200" dirty="0"/>
          </a:p>
        </p:txBody>
      </p:sp>
      <p:sp>
        <p:nvSpPr>
          <p:cNvPr id="4" name="Espace réservé du texte 3">
            <a:extLst>
              <a:ext uri="{FF2B5EF4-FFF2-40B4-BE49-F238E27FC236}">
                <a16:creationId xmlns:a16="http://schemas.microsoft.com/office/drawing/2014/main" id="{C77CB8CA-979D-B165-F35E-22DF32774A01}"/>
              </a:ext>
            </a:extLst>
          </p:cNvPr>
          <p:cNvSpPr>
            <a:spLocks noGrp="1"/>
          </p:cNvSpPr>
          <p:nvPr>
            <p:ph type="body" idx="28"/>
          </p:nvPr>
        </p:nvSpPr>
        <p:spPr/>
        <p:txBody>
          <a:bodyPr/>
          <a:lstStyle/>
          <a:p>
            <a:r>
              <a:rPr lang="fr-FR" dirty="0"/>
              <a:t>demography</a:t>
            </a:r>
          </a:p>
        </p:txBody>
      </p:sp>
      <p:sp>
        <p:nvSpPr>
          <p:cNvPr id="13" name="Espace réservé du contenu 12">
            <a:extLst>
              <a:ext uri="{FF2B5EF4-FFF2-40B4-BE49-F238E27FC236}">
                <a16:creationId xmlns:a16="http://schemas.microsoft.com/office/drawing/2014/main" id="{7C05EEF2-ECA1-FACC-6683-895E03B6B133}"/>
              </a:ext>
            </a:extLst>
          </p:cNvPr>
          <p:cNvSpPr>
            <a:spLocks noGrp="1"/>
          </p:cNvSpPr>
          <p:nvPr>
            <p:ph sz="quarter" idx="15"/>
          </p:nvPr>
        </p:nvSpPr>
        <p:spPr>
          <a:xfrm>
            <a:off x="676558" y="2747962"/>
            <a:ext cx="2476500" cy="2743200"/>
          </a:xfrm>
        </p:spPr>
        <p:txBody>
          <a:bodyPr/>
          <a:lstStyle/>
          <a:p>
            <a:pPr algn="l">
              <a:buNone/>
            </a:pPr>
            <a:r>
              <a:rPr lang="en-US" sz="1400" b="1" i="0" dirty="0">
                <a:solidFill>
                  <a:srgbClr val="632E62"/>
                </a:solidFill>
                <a:effectLst/>
              </a:rPr>
              <a:t>Aging population</a:t>
            </a:r>
            <a:r>
              <a:rPr lang="en-US" sz="1200" b="1" i="0" dirty="0">
                <a:solidFill>
                  <a:srgbClr val="632E62"/>
                </a:solidFill>
                <a:effectLst/>
              </a:rPr>
              <a:t>:</a:t>
            </a:r>
          </a:p>
          <a:p>
            <a:pPr marL="179388" lvl="1">
              <a:buNone/>
            </a:pPr>
            <a:r>
              <a:rPr lang="en-US" sz="1000" b="0" i="0" dirty="0">
                <a:solidFill>
                  <a:srgbClr val="632E62"/>
                </a:solidFill>
                <a:effectLst/>
              </a:rPr>
              <a:t>Will lead to increased demand for healthcare services and long-term care facilities. will also have implications for workforce participation, retirement savings, and government budgets.</a:t>
            </a:r>
          </a:p>
          <a:p>
            <a:pPr algn="l">
              <a:buNone/>
            </a:pPr>
            <a:r>
              <a:rPr lang="en-US" sz="1400" b="1" i="0" dirty="0">
                <a:solidFill>
                  <a:srgbClr val="632E62"/>
                </a:solidFill>
                <a:effectLst/>
              </a:rPr>
              <a:t>Youth bulge: </a:t>
            </a:r>
          </a:p>
          <a:p>
            <a:pPr marL="179388" lvl="1">
              <a:buNone/>
            </a:pPr>
            <a:r>
              <a:rPr lang="en-US" sz="1000" dirty="0">
                <a:solidFill>
                  <a:srgbClr val="632E62"/>
                </a:solidFill>
              </a:rPr>
              <a:t>Will </a:t>
            </a:r>
            <a:r>
              <a:rPr lang="en-US" sz="1000" b="0" i="0" dirty="0">
                <a:solidFill>
                  <a:srgbClr val="632E62"/>
                </a:solidFill>
                <a:effectLst/>
              </a:rPr>
              <a:t>presents both opportunities and challenges for those countries. On the one hand, it offers a potential demographic dividend if young people are given adequate education and employment opportunities. On the other hand, if young people are not able to find work, it could lead to social unrest and political instability.</a:t>
            </a:r>
          </a:p>
          <a:p>
            <a:pPr marL="179388" lvl="1">
              <a:buNone/>
            </a:pPr>
            <a:endParaRPr lang="en-US" sz="1000" b="0" i="0" dirty="0">
              <a:solidFill>
                <a:srgbClr val="632E62"/>
              </a:solidFill>
              <a:effectLst/>
            </a:endParaRPr>
          </a:p>
          <a:p>
            <a:pPr marL="179388" lvl="1">
              <a:buNone/>
            </a:pPr>
            <a:endParaRPr lang="en-US" sz="1000" b="0" i="0" dirty="0">
              <a:solidFill>
                <a:srgbClr val="632E62"/>
              </a:solidFill>
              <a:effectLst/>
            </a:endParaRPr>
          </a:p>
          <a:p>
            <a:endParaRPr lang="fr-FR" sz="1200" dirty="0">
              <a:solidFill>
                <a:srgbClr val="632E62"/>
              </a:solidFill>
            </a:endParaRPr>
          </a:p>
        </p:txBody>
      </p:sp>
      <p:sp>
        <p:nvSpPr>
          <p:cNvPr id="14" name="Rectangle 9">
            <a:extLst>
              <a:ext uri="{FF2B5EF4-FFF2-40B4-BE49-F238E27FC236}">
                <a16:creationId xmlns:a16="http://schemas.microsoft.com/office/drawing/2014/main" id="{6E9ADBBD-82E8-4200-DAA5-18A95D4C6DE2}"/>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11DECD54-CAF7-C21C-08AB-93ABB7E4B45B}"/>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5FE2389-EF5B-95FD-DFB6-92A3C8987864}"/>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651654BD-6D45-59AB-345A-415243845F97}"/>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8BE40F32-1FF1-D369-E9C2-73BF0B1E7621}"/>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C3732B1-A354-167D-27E9-BEFB1C2D4470}"/>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38">
            <a:extLst>
              <a:ext uri="{FF2B5EF4-FFF2-40B4-BE49-F238E27FC236}">
                <a16:creationId xmlns:a16="http://schemas.microsoft.com/office/drawing/2014/main" id="{AE7B9018-369C-52CA-009C-D14A2F917D52}"/>
              </a:ext>
            </a:extLst>
          </p:cNvPr>
          <p:cNvGrpSpPr/>
          <p:nvPr/>
        </p:nvGrpSpPr>
        <p:grpSpPr>
          <a:xfrm>
            <a:off x="3303156" y="6170860"/>
            <a:ext cx="1229008" cy="119062"/>
            <a:chOff x="685800" y="6165890"/>
            <a:chExt cx="1229008" cy="119062"/>
          </a:xfrm>
        </p:grpSpPr>
        <p:sp>
          <p:nvSpPr>
            <p:cNvPr id="21" name="Rectangle 9">
              <a:extLst>
                <a:ext uri="{FF2B5EF4-FFF2-40B4-BE49-F238E27FC236}">
                  <a16:creationId xmlns:a16="http://schemas.microsoft.com/office/drawing/2014/main" id="{089DF950-6CBB-D986-AB71-831CC16B4FC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98E1AB8F-5A32-C8ED-D79D-2CA0B581736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TextBox 41">
            <a:extLst>
              <a:ext uri="{FF2B5EF4-FFF2-40B4-BE49-F238E27FC236}">
                <a16:creationId xmlns:a16="http://schemas.microsoft.com/office/drawing/2014/main" id="{435504A9-EBC0-2C15-572A-8DA467FB6CDD}"/>
              </a:ext>
            </a:extLst>
          </p:cNvPr>
          <p:cNvSpPr txBox="1"/>
          <p:nvPr/>
        </p:nvSpPr>
        <p:spPr>
          <a:xfrm>
            <a:off x="3303156"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5" name="Espace réservé du contenu 6">
            <a:extLst>
              <a:ext uri="{FF2B5EF4-FFF2-40B4-BE49-F238E27FC236}">
                <a16:creationId xmlns:a16="http://schemas.microsoft.com/office/drawing/2014/main" id="{714F5236-B833-5640-E1A3-9C7394433554}"/>
              </a:ext>
            </a:extLst>
          </p:cNvPr>
          <p:cNvSpPr txBox="1">
            <a:spLocks/>
          </p:cNvSpPr>
          <p:nvPr/>
        </p:nvSpPr>
        <p:spPr>
          <a:xfrm>
            <a:off x="615042" y="1819215"/>
            <a:ext cx="8186058" cy="939633"/>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400" b="1" dirty="0">
                <a:solidFill>
                  <a:srgbClr val="632E62"/>
                </a:solidFill>
              </a:rPr>
              <a:t>Population growth, aging, migration and </a:t>
            </a:r>
            <a:r>
              <a:rPr lang="en-GB" sz="1400" b="1" dirty="0">
                <a:solidFill>
                  <a:srgbClr val="632E62"/>
                </a:solidFill>
                <a:ea typeface="Arial" panose="020B0604020202020204" pitchFamily="34" charset="0"/>
              </a:rPr>
              <a:t>the changing age structure will </a:t>
            </a:r>
            <a:r>
              <a:rPr lang="en-US" sz="1400" b="1" dirty="0">
                <a:solidFill>
                  <a:srgbClr val="632E62"/>
                </a:solidFill>
              </a:rPr>
              <a:t>have significant implications for societies and economies around the world. These trends have important implications for resource availability. Education and healthcare systems, labor markets, and social and economic development will be challenged. </a:t>
            </a:r>
          </a:p>
        </p:txBody>
      </p:sp>
      <p:sp>
        <p:nvSpPr>
          <p:cNvPr id="9" name="ZoneTexte 8">
            <a:extLst>
              <a:ext uri="{FF2B5EF4-FFF2-40B4-BE49-F238E27FC236}">
                <a16:creationId xmlns:a16="http://schemas.microsoft.com/office/drawing/2014/main" id="{A775B33F-312D-FC3C-9265-AD8CCF8C833B}"/>
              </a:ext>
            </a:extLst>
          </p:cNvPr>
          <p:cNvSpPr txBox="1"/>
          <p:nvPr/>
        </p:nvSpPr>
        <p:spPr>
          <a:xfrm>
            <a:off x="6155872" y="2747962"/>
            <a:ext cx="2481942" cy="2308324"/>
          </a:xfrm>
          <a:prstGeom prst="rect">
            <a:avLst/>
          </a:prstGeom>
          <a:noFill/>
        </p:spPr>
        <p:txBody>
          <a:bodyPr wrap="square">
            <a:spAutoFit/>
          </a:bodyPr>
          <a:lstStyle/>
          <a:p>
            <a:r>
              <a:rPr lang="en-US" sz="2400" dirty="0">
                <a:solidFill>
                  <a:srgbClr val="837CC5"/>
                </a:solidFill>
              </a:rPr>
              <a:t>How scouting …?</a:t>
            </a:r>
          </a:p>
          <a:p>
            <a:endParaRPr lang="en-US" sz="1200" dirty="0">
              <a:solidFill>
                <a:srgbClr val="632E62"/>
              </a:solidFill>
            </a:endParaRPr>
          </a:p>
          <a:p>
            <a:r>
              <a:rPr lang="en-US" sz="1200" b="1" i="0" dirty="0">
                <a:solidFill>
                  <a:srgbClr val="632E62"/>
                </a:solidFill>
                <a:effectLst/>
              </a:rPr>
              <a:t>Will contribute </a:t>
            </a:r>
          </a:p>
          <a:p>
            <a:pPr lvl="1"/>
            <a:endParaRPr lang="en-US" sz="1200" dirty="0">
              <a:solidFill>
                <a:srgbClr val="632E62"/>
              </a:solidFill>
            </a:endParaRPr>
          </a:p>
          <a:p>
            <a:pPr lvl="1"/>
            <a:r>
              <a:rPr lang="en-US" sz="1000" dirty="0">
                <a:solidFill>
                  <a:srgbClr val="632E62"/>
                </a:solidFill>
              </a:rPr>
              <a:t>To </a:t>
            </a:r>
            <a:r>
              <a:rPr lang="en-US" sz="1000" b="0" i="0" dirty="0">
                <a:solidFill>
                  <a:srgbClr val="632E62"/>
                </a:solidFill>
                <a:effectLst/>
              </a:rPr>
              <a:t>promote sustainable development, social inclusion, and economic growth.</a:t>
            </a:r>
          </a:p>
          <a:p>
            <a:pPr lvl="1"/>
            <a:endParaRPr lang="en-US" sz="1000" dirty="0">
              <a:solidFill>
                <a:srgbClr val="632E62"/>
              </a:solidFill>
            </a:endParaRPr>
          </a:p>
          <a:p>
            <a:pPr lvl="1"/>
            <a:r>
              <a:rPr lang="en-US" sz="1000" dirty="0">
                <a:solidFill>
                  <a:srgbClr val="632E62"/>
                </a:solidFill>
              </a:rPr>
              <a:t>To advocate for universal access to quality education and health care and equitable access to resources and opportunities.</a:t>
            </a:r>
            <a:endParaRPr lang="fr-FR" sz="1000" dirty="0"/>
          </a:p>
        </p:txBody>
      </p:sp>
    </p:spTree>
    <p:extLst>
      <p:ext uri="{BB962C8B-B14F-4D97-AF65-F5344CB8AC3E}">
        <p14:creationId xmlns:p14="http://schemas.microsoft.com/office/powerpoint/2010/main" val="42707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A892B0A-1684-86CF-562B-D76B0565C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53" r="7885"/>
          <a:stretch/>
        </p:blipFill>
        <p:spPr bwMode="auto">
          <a:xfrm>
            <a:off x="-1524001" y="0"/>
            <a:ext cx="12285786"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8">
            <a:extLst>
              <a:ext uri="{FF2B5EF4-FFF2-40B4-BE49-F238E27FC236}">
                <a16:creationId xmlns:a16="http://schemas.microsoft.com/office/drawing/2014/main" id="{CEB5ADE9-4783-E1EC-616A-310657776FDA}"/>
              </a:ext>
            </a:extLst>
          </p:cNvPr>
          <p:cNvSpPr txBox="1">
            <a:spLocks/>
          </p:cNvSpPr>
          <p:nvPr/>
        </p:nvSpPr>
        <p:spPr>
          <a:xfrm>
            <a:off x="872188" y="763254"/>
            <a:ext cx="2986557" cy="594201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20000"/>
              </a:lnSpc>
            </a:pPr>
            <a:r>
              <a:rPr lang="en-GB" sz="2800" i="1" dirty="0">
                <a:solidFill>
                  <a:srgbClr val="CEC9B5"/>
                </a:solidFill>
                <a:effectLst>
                  <a:outerShdw blurRad="38100" dist="38100" dir="2700000" algn="tl">
                    <a:srgbClr val="000000">
                      <a:alpha val="43137"/>
                    </a:srgbClr>
                  </a:outerShdw>
                </a:effectLst>
              </a:rPr>
              <a:t>To live is to choose but to choose well, you must know who you are and what you stand for, where you want to go and why you want to get there.</a:t>
            </a:r>
          </a:p>
          <a:p>
            <a:endParaRPr lang="en-GB" dirty="0">
              <a:solidFill>
                <a:schemeClr val="accent3"/>
              </a:solidFill>
            </a:endParaRPr>
          </a:p>
          <a:p>
            <a:pPr lvl="1" algn="r"/>
            <a:r>
              <a:rPr lang="en-GB" dirty="0" err="1">
                <a:solidFill>
                  <a:srgbClr val="FE12ED"/>
                </a:solidFill>
              </a:rPr>
              <a:t>Koffi</a:t>
            </a:r>
            <a:r>
              <a:rPr lang="en-GB" dirty="0">
                <a:solidFill>
                  <a:srgbClr val="FE12ED"/>
                </a:solidFill>
              </a:rPr>
              <a:t> Annan</a:t>
            </a:r>
          </a:p>
          <a:p>
            <a:pPr lvl="2">
              <a:buNone/>
            </a:pPr>
            <a:endParaRPr lang="en-GB" dirty="0"/>
          </a:p>
        </p:txBody>
      </p:sp>
      <p:sp>
        <p:nvSpPr>
          <p:cNvPr id="20" name="TextBox 41">
            <a:extLst>
              <a:ext uri="{FF2B5EF4-FFF2-40B4-BE49-F238E27FC236}">
                <a16:creationId xmlns:a16="http://schemas.microsoft.com/office/drawing/2014/main" id="{3845EA96-A7B5-73F8-0CF5-446279D73F1B}"/>
              </a:ext>
            </a:extLst>
          </p:cNvPr>
          <p:cNvSpPr txBox="1"/>
          <p:nvPr/>
        </p:nvSpPr>
        <p:spPr>
          <a:xfrm>
            <a:off x="84396" y="377314"/>
            <a:ext cx="857927" cy="1862048"/>
          </a:xfrm>
          <a:prstGeom prst="rect">
            <a:avLst/>
          </a:prstGeom>
          <a:noFill/>
        </p:spPr>
        <p:txBody>
          <a:bodyPr wrap="none" rtlCol="0">
            <a:spAutoFit/>
          </a:bodyPr>
          <a:lstStyle/>
          <a:p>
            <a:r>
              <a:rPr lang="en-US" sz="11500" b="1" spc="-500" dirty="0">
                <a:solidFill>
                  <a:schemeClr val="bg1">
                    <a:lumMod val="65000"/>
                  </a:schemeClr>
                </a:solidFill>
                <a:latin typeface="+mj-lt"/>
              </a:rPr>
              <a:t>“</a:t>
            </a:r>
          </a:p>
        </p:txBody>
      </p:sp>
      <p:sp>
        <p:nvSpPr>
          <p:cNvPr id="21" name="TextBox 42">
            <a:extLst>
              <a:ext uri="{FF2B5EF4-FFF2-40B4-BE49-F238E27FC236}">
                <a16:creationId xmlns:a16="http://schemas.microsoft.com/office/drawing/2014/main" id="{01612B7D-2D1B-29BE-41DA-B64655C6E929}"/>
              </a:ext>
            </a:extLst>
          </p:cNvPr>
          <p:cNvSpPr txBox="1"/>
          <p:nvPr/>
        </p:nvSpPr>
        <p:spPr>
          <a:xfrm>
            <a:off x="3429781" y="4509547"/>
            <a:ext cx="857927" cy="1862048"/>
          </a:xfrm>
          <a:prstGeom prst="rect">
            <a:avLst/>
          </a:prstGeom>
          <a:noFill/>
        </p:spPr>
        <p:txBody>
          <a:bodyPr wrap="none" rtlCol="0">
            <a:spAutoFit/>
          </a:bodyPr>
          <a:lstStyle/>
          <a:p>
            <a:r>
              <a:rPr lang="en-US" sz="11500" b="1" spc="-500" dirty="0">
                <a:solidFill>
                  <a:schemeClr val="bg1">
                    <a:lumMod val="65000"/>
                  </a:schemeClr>
                </a:solidFill>
                <a:latin typeface="+mj-lt"/>
              </a:rPr>
              <a:t>”</a:t>
            </a:r>
          </a:p>
        </p:txBody>
      </p:sp>
    </p:spTree>
    <p:extLst>
      <p:ext uri="{BB962C8B-B14F-4D97-AF65-F5344CB8AC3E}">
        <p14:creationId xmlns:p14="http://schemas.microsoft.com/office/powerpoint/2010/main" val="179692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contenu 25">
            <a:extLst>
              <a:ext uri="{FF2B5EF4-FFF2-40B4-BE49-F238E27FC236}">
                <a16:creationId xmlns:a16="http://schemas.microsoft.com/office/drawing/2014/main" id="{5D9D4249-C876-EBE0-9A86-252D867D0ACE}"/>
              </a:ext>
            </a:extLst>
          </p:cNvPr>
          <p:cNvSpPr>
            <a:spLocks noGrp="1"/>
          </p:cNvSpPr>
          <p:nvPr>
            <p:ph sz="quarter" idx="15"/>
          </p:nvPr>
        </p:nvSpPr>
        <p:spPr>
          <a:xfrm>
            <a:off x="6140914" y="4743535"/>
            <a:ext cx="2479846" cy="1117600"/>
          </a:xfrm>
        </p:spPr>
        <p:txBody>
          <a:bodyPr/>
          <a:lstStyle/>
          <a:p>
            <a:r>
              <a:rPr lang="fr-FR" sz="1400" b="1" dirty="0">
                <a:solidFill>
                  <a:srgbClr val="632E62"/>
                </a:solidFill>
              </a:rPr>
              <a:t>RISING PESSIMISM, DISTRUST</a:t>
            </a:r>
          </a:p>
          <a:p>
            <a:pPr marL="179388" lvl="2"/>
            <a:r>
              <a:rPr lang="en-US" sz="1000" dirty="0">
                <a:solidFill>
                  <a:srgbClr val="632E62"/>
                </a:solidFill>
              </a:rPr>
              <a:t>Global and local challenges are increasing perceptions of social insecurity and pessimism about the future.</a:t>
            </a:r>
          </a:p>
          <a:p>
            <a:endParaRPr lang="fr-FR" dirty="0"/>
          </a:p>
        </p:txBody>
      </p:sp>
      <p:sp>
        <p:nvSpPr>
          <p:cNvPr id="27" name="Espace réservé du contenu 26">
            <a:extLst>
              <a:ext uri="{FF2B5EF4-FFF2-40B4-BE49-F238E27FC236}">
                <a16:creationId xmlns:a16="http://schemas.microsoft.com/office/drawing/2014/main" id="{2A23C3B4-9274-F530-0E21-C8ED7CF5132B}"/>
              </a:ext>
            </a:extLst>
          </p:cNvPr>
          <p:cNvSpPr>
            <a:spLocks noGrp="1"/>
          </p:cNvSpPr>
          <p:nvPr>
            <p:ph sz="quarter" idx="16"/>
          </p:nvPr>
        </p:nvSpPr>
        <p:spPr>
          <a:xfrm>
            <a:off x="3429000" y="2681055"/>
            <a:ext cx="2448560" cy="2062480"/>
          </a:xfrm>
        </p:spPr>
        <p:txBody>
          <a:bodyPr/>
          <a:lstStyle/>
          <a:p>
            <a:pPr algn="l">
              <a:buNone/>
            </a:pPr>
            <a:r>
              <a:rPr lang="en-US" sz="1400" b="1" i="0" dirty="0">
                <a:solidFill>
                  <a:srgbClr val="632E62"/>
                </a:solidFill>
                <a:effectLst/>
              </a:rPr>
              <a:t> </a:t>
            </a:r>
            <a:r>
              <a:rPr lang="en-US" sz="1400" b="1" dirty="0">
                <a:solidFill>
                  <a:srgbClr val="632E62"/>
                </a:solidFill>
              </a:rPr>
              <a:t>MULTIPLE </a:t>
            </a:r>
            <a:r>
              <a:rPr lang="en-US" sz="1400" b="1" i="0" dirty="0">
                <a:solidFill>
                  <a:srgbClr val="632E62"/>
                </a:solidFill>
                <a:effectLst/>
              </a:rPr>
              <a:t>IDENTITIES</a:t>
            </a:r>
          </a:p>
          <a:p>
            <a:pPr marL="179388" lvl="2"/>
            <a:r>
              <a:rPr lang="en-US" sz="1000" b="0" i="0" dirty="0">
                <a:solidFill>
                  <a:srgbClr val="632E62"/>
                </a:solidFill>
                <a:effectLst/>
              </a:rPr>
              <a:t>People all over the world turn to like-minded groups for community and a sense of security. Many gravitate toward more established identities, such as race and nationalism. As established identities grow in importance, a</a:t>
            </a:r>
            <a:r>
              <a:rPr lang="en-US" sz="1000" dirty="0">
                <a:solidFill>
                  <a:srgbClr val="632E62"/>
                </a:solidFill>
              </a:rPr>
              <a:t> social polarization is increasing and likely will continue to grow with inequality</a:t>
            </a:r>
            <a:r>
              <a:rPr lang="en-US" sz="1000" b="1" i="0" dirty="0">
                <a:solidFill>
                  <a:srgbClr val="111111"/>
                </a:solidFill>
                <a:effectLst/>
                <a:latin typeface="Roboto" panose="02000000000000000000" pitchFamily="2" charset="0"/>
              </a:rPr>
              <a:t>.</a:t>
            </a:r>
            <a:endParaRPr lang="en-US" sz="1000" b="0" i="0" dirty="0">
              <a:solidFill>
                <a:srgbClr val="632E62"/>
              </a:solidFill>
              <a:effectLst/>
            </a:endParaRPr>
          </a:p>
          <a:p>
            <a:endParaRPr lang="fr-FR" dirty="0"/>
          </a:p>
        </p:txBody>
      </p:sp>
      <p:sp>
        <p:nvSpPr>
          <p:cNvPr id="28" name="Espace réservé du contenu 27">
            <a:extLst>
              <a:ext uri="{FF2B5EF4-FFF2-40B4-BE49-F238E27FC236}">
                <a16:creationId xmlns:a16="http://schemas.microsoft.com/office/drawing/2014/main" id="{1939A686-513D-F219-BC45-5294DEF56571}"/>
              </a:ext>
            </a:extLst>
          </p:cNvPr>
          <p:cNvSpPr>
            <a:spLocks noGrp="1"/>
          </p:cNvSpPr>
          <p:nvPr>
            <p:ph sz="quarter" idx="17"/>
          </p:nvPr>
        </p:nvSpPr>
        <p:spPr>
          <a:xfrm>
            <a:off x="6140914" y="2679792"/>
            <a:ext cx="2488396" cy="2436442"/>
          </a:xfrm>
        </p:spPr>
        <p:txBody>
          <a:bodyPr/>
          <a:lstStyle/>
          <a:p>
            <a:pPr algn="l"/>
            <a:r>
              <a:rPr lang="en-US" sz="1400" b="1" i="0" dirty="0">
                <a:solidFill>
                  <a:srgbClr val="632E62"/>
                </a:solidFill>
                <a:effectLst/>
              </a:rPr>
              <a:t>RELIGIONS </a:t>
            </a:r>
            <a:endParaRPr lang="en-US" sz="1400" b="0" i="0" dirty="0">
              <a:solidFill>
                <a:srgbClr val="632E62"/>
              </a:solidFill>
              <a:effectLst/>
            </a:endParaRPr>
          </a:p>
          <a:p>
            <a:pPr marL="179388" lvl="2"/>
            <a:r>
              <a:rPr lang="en-US" sz="1000" dirty="0">
                <a:solidFill>
                  <a:srgbClr val="632E62"/>
                </a:solidFill>
              </a:rPr>
              <a:t>C</a:t>
            </a:r>
            <a:r>
              <a:rPr lang="en-US" sz="1000" b="0" i="0" dirty="0">
                <a:solidFill>
                  <a:srgbClr val="632E62"/>
                </a:solidFill>
                <a:effectLst/>
              </a:rPr>
              <a:t>ontinues to play an important role in people's lives, shaping what they believe, and who they trust. In developing regions with the fastest population growth, there is increased religious participation. </a:t>
            </a:r>
            <a:r>
              <a:rPr lang="en-US" sz="1000" dirty="0">
                <a:solidFill>
                  <a:srgbClr val="632E62"/>
                </a:solidFill>
              </a:rPr>
              <a:t>(R</a:t>
            </a:r>
            <a:r>
              <a:rPr lang="en-US" sz="1000" b="0" i="0" dirty="0">
                <a:solidFill>
                  <a:srgbClr val="632E62"/>
                </a:solidFill>
                <a:effectLst/>
              </a:rPr>
              <a:t>eligious populations worldwide is projected to be 23 times larger than the growth of the unreligious between 2010 and 2050).</a:t>
            </a:r>
          </a:p>
          <a:p>
            <a:pPr marL="177800" lvl="1">
              <a:buNone/>
            </a:pPr>
            <a:endParaRPr lang="en-US" sz="1000" b="0" i="0" dirty="0">
              <a:solidFill>
                <a:srgbClr val="632E62"/>
              </a:solidFill>
              <a:effectLst/>
            </a:endParaRPr>
          </a:p>
          <a:p>
            <a:endParaRPr lang="fr-FR" sz="1200" dirty="0">
              <a:solidFill>
                <a:srgbClr val="632E62"/>
              </a:solidFill>
            </a:endParaRPr>
          </a:p>
        </p:txBody>
      </p:sp>
      <p:sp>
        <p:nvSpPr>
          <p:cNvPr id="29" name="Espace réservé du texte 28">
            <a:extLst>
              <a:ext uri="{FF2B5EF4-FFF2-40B4-BE49-F238E27FC236}">
                <a16:creationId xmlns:a16="http://schemas.microsoft.com/office/drawing/2014/main" id="{CDEB83DB-DE15-F0D0-DC54-CE31CE269D3A}"/>
              </a:ext>
            </a:extLst>
          </p:cNvPr>
          <p:cNvSpPr>
            <a:spLocks noGrp="1"/>
          </p:cNvSpPr>
          <p:nvPr>
            <p:ph type="body" idx="28"/>
          </p:nvPr>
        </p:nvSpPr>
        <p:spPr/>
        <p:txBody>
          <a:bodyPr/>
          <a:lstStyle/>
          <a:p>
            <a:r>
              <a:rPr lang="fr-FR" dirty="0"/>
              <a:t>Social changes</a:t>
            </a:r>
          </a:p>
        </p:txBody>
      </p:sp>
      <p:sp>
        <p:nvSpPr>
          <p:cNvPr id="2" name="Rectangle 1">
            <a:extLst>
              <a:ext uri="{FF2B5EF4-FFF2-40B4-BE49-F238E27FC236}">
                <a16:creationId xmlns:a16="http://schemas.microsoft.com/office/drawing/2014/main" id="{F88E930A-C5F0-9011-3E94-A1477C8B7F38}"/>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46F4B5DC-5817-2739-1E1B-0163BCA88FE2}"/>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561E53CC-7B5A-5049-5EEE-1B7E26186CB4}"/>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ED0BFEC7-0410-16DD-5C8C-B76F821D8BE8}"/>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C778A1EB-3BBE-6CB8-4BF0-50F257B7E591}"/>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922CCC1-0C47-8694-8636-CE6C06BCF72F}"/>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38">
            <a:extLst>
              <a:ext uri="{FF2B5EF4-FFF2-40B4-BE49-F238E27FC236}">
                <a16:creationId xmlns:a16="http://schemas.microsoft.com/office/drawing/2014/main" id="{61A79894-EDA4-E7A7-6267-5DD0526ABF24}"/>
              </a:ext>
            </a:extLst>
          </p:cNvPr>
          <p:cNvGrpSpPr/>
          <p:nvPr/>
        </p:nvGrpSpPr>
        <p:grpSpPr>
          <a:xfrm>
            <a:off x="3303156" y="6270257"/>
            <a:ext cx="1229008" cy="119062"/>
            <a:chOff x="685800" y="6165890"/>
            <a:chExt cx="1229008" cy="119062"/>
          </a:xfrm>
        </p:grpSpPr>
        <p:sp>
          <p:nvSpPr>
            <p:cNvPr id="9" name="Rectangle 9">
              <a:extLst>
                <a:ext uri="{FF2B5EF4-FFF2-40B4-BE49-F238E27FC236}">
                  <a16:creationId xmlns:a16="http://schemas.microsoft.com/office/drawing/2014/main" id="{B7D1B307-305B-1DC6-B975-5211508A680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DD163523-0276-9718-12D6-FCC2C4CE5ECA}"/>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Box 41">
            <a:extLst>
              <a:ext uri="{FF2B5EF4-FFF2-40B4-BE49-F238E27FC236}">
                <a16:creationId xmlns:a16="http://schemas.microsoft.com/office/drawing/2014/main" id="{B840EA8A-6288-9EA6-5530-026245BAEDAF}"/>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13" name="Espace réservé du contenu 26">
            <a:extLst>
              <a:ext uri="{FF2B5EF4-FFF2-40B4-BE49-F238E27FC236}">
                <a16:creationId xmlns:a16="http://schemas.microsoft.com/office/drawing/2014/main" id="{8F656664-80A5-D7EC-34CA-98660949030D}"/>
              </a:ext>
            </a:extLst>
          </p:cNvPr>
          <p:cNvSpPr txBox="1">
            <a:spLocks/>
          </p:cNvSpPr>
          <p:nvPr/>
        </p:nvSpPr>
        <p:spPr>
          <a:xfrm>
            <a:off x="426721" y="2674801"/>
            <a:ext cx="2876435" cy="274320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buFont typeface="Arial" panose="020B0604020202020204" pitchFamily="34" charset="0"/>
              <a:buNone/>
            </a:pPr>
            <a:r>
              <a:rPr lang="en-US" sz="1400" b="1" dirty="0">
                <a:solidFill>
                  <a:srgbClr val="632E62"/>
                </a:solidFill>
              </a:rPr>
              <a:t>INCREASED DIVERSITY AND INCLUSION</a:t>
            </a:r>
          </a:p>
          <a:p>
            <a:pPr marL="177800" lvl="1">
              <a:buFont typeface="Arial" panose="020B0604020202020204" pitchFamily="34" charset="0"/>
              <a:buNone/>
            </a:pPr>
            <a:r>
              <a:rPr lang="en-US" sz="1000" dirty="0">
                <a:solidFill>
                  <a:srgbClr val="632E62"/>
                </a:solidFill>
              </a:rPr>
              <a:t>There is a growing recognition of the importance of diversity and inclusion in societies around the world. This includes efforts to address discrimination based on race, sexuality, and other factors, and to promote equal opportunities for all.</a:t>
            </a:r>
          </a:p>
          <a:p>
            <a:pPr marL="177800" lvl="1">
              <a:buFont typeface="Arial" panose="020B0604020202020204" pitchFamily="34" charset="0"/>
              <a:buNone/>
            </a:pPr>
            <a:r>
              <a:rPr lang="en-US" sz="1000" dirty="0">
                <a:solidFill>
                  <a:srgbClr val="632E62"/>
                </a:solidFill>
              </a:rPr>
              <a:t>Gender roles are changing in many societies around the world, with increasing numbers of women participating in the workforce and taking on leadership roles. This trend is also leading to debates about gender equality, family structures, and social norms.</a:t>
            </a:r>
          </a:p>
          <a:p>
            <a:pPr marL="177800" lvl="1">
              <a:buFont typeface="Arial" panose="020B0604020202020204" pitchFamily="34" charset="0"/>
              <a:buNone/>
            </a:pPr>
            <a:r>
              <a:rPr lang="en-US" sz="1000" dirty="0">
                <a:solidFill>
                  <a:srgbClr val="632E62"/>
                </a:solidFill>
              </a:rPr>
              <a:t>Mental health is becoming an increasingly important societal trend, with rising rates of depression, anxiety, and other mental health conditions around the world. This trend is leading to increased awareness about the importance of mental health, and efforts to address the root causes of mental health problems.</a:t>
            </a:r>
          </a:p>
          <a:p>
            <a:pPr marL="177800" lvl="1">
              <a:buFont typeface="Arial" panose="020B0604020202020204" pitchFamily="34" charset="0"/>
              <a:buNone/>
            </a:pPr>
            <a:endParaRPr lang="en-US" sz="1000" dirty="0">
              <a:solidFill>
                <a:srgbClr val="632E62"/>
              </a:solidFill>
            </a:endParaRPr>
          </a:p>
        </p:txBody>
      </p:sp>
    </p:spTree>
    <p:extLst>
      <p:ext uri="{BB962C8B-B14F-4D97-AF65-F5344CB8AC3E}">
        <p14:creationId xmlns:p14="http://schemas.microsoft.com/office/powerpoint/2010/main" val="54064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8th JOTA- 19th JOTI Scout Camp at Kunak Sabah Malaysia">
            <a:extLst>
              <a:ext uri="{FF2B5EF4-FFF2-40B4-BE49-F238E27FC236}">
                <a16:creationId xmlns:a16="http://schemas.microsoft.com/office/drawing/2014/main" id="{821F6C56-5648-9112-77AA-2A9BF1FC2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38"/>
            <a:ext cx="9144000" cy="68639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F53CAD2-B091-E8D8-E87F-F4659E29AA34}"/>
              </a:ext>
            </a:extLst>
          </p:cNvPr>
          <p:cNvSpPr/>
          <p:nvPr/>
        </p:nvSpPr>
        <p:spPr>
          <a:xfrm>
            <a:off x="-30256" y="-5938"/>
            <a:ext cx="9204510" cy="68580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5" name="Rectangle 4">
            <a:extLst>
              <a:ext uri="{FF2B5EF4-FFF2-40B4-BE49-F238E27FC236}">
                <a16:creationId xmlns:a16="http://schemas.microsoft.com/office/drawing/2014/main" id="{6FD27FAF-D34F-5F4A-3AF8-7C1D1382DC74}"/>
              </a:ext>
            </a:extLst>
          </p:cNvPr>
          <p:cNvSpPr/>
          <p:nvPr/>
        </p:nvSpPr>
        <p:spPr>
          <a:xfrm>
            <a:off x="5141081" y="385281"/>
            <a:ext cx="4063428"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9" name="Content Placeholder 8">
            <a:extLst>
              <a:ext uri="{FF2B5EF4-FFF2-40B4-BE49-F238E27FC236}">
                <a16:creationId xmlns:a16="http://schemas.microsoft.com/office/drawing/2014/main" id="{6429F6FF-0468-BAF9-FC22-507930ABAC12}"/>
              </a:ext>
            </a:extLst>
          </p:cNvPr>
          <p:cNvSpPr txBox="1">
            <a:spLocks/>
          </p:cNvSpPr>
          <p:nvPr/>
        </p:nvSpPr>
        <p:spPr>
          <a:xfrm>
            <a:off x="3794673" y="1511196"/>
            <a:ext cx="5567039" cy="357342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20000"/>
              </a:lnSpc>
            </a:pPr>
            <a:r>
              <a:rPr lang="en-GB" sz="6600" b="1" dirty="0">
                <a:solidFill>
                  <a:schemeClr val="bg1"/>
                </a:solidFill>
                <a:effectLst/>
                <a:ea typeface="Arial" panose="020B0604020202020204" pitchFamily="34" charset="0"/>
              </a:rPr>
              <a:t>1.4 </a:t>
            </a:r>
            <a:r>
              <a:rPr lang="en-GB" sz="4800" b="1" dirty="0">
                <a:solidFill>
                  <a:schemeClr val="bg1"/>
                </a:solidFill>
                <a:effectLst/>
                <a:ea typeface="Arial" panose="020B0604020202020204" pitchFamily="34" charset="0"/>
              </a:rPr>
              <a:t>million educational connected devices by </a:t>
            </a:r>
            <a:r>
              <a:rPr lang="en-GB" sz="6600" b="1" dirty="0">
                <a:solidFill>
                  <a:schemeClr val="bg1"/>
                </a:solidFill>
                <a:effectLst/>
                <a:ea typeface="Arial" panose="020B0604020202020204" pitchFamily="34" charset="0"/>
              </a:rPr>
              <a:t>2030 </a:t>
            </a:r>
            <a:endParaRPr lang="en-US" sz="6000" b="1" dirty="0">
              <a:solidFill>
                <a:schemeClr val="bg1"/>
              </a:solidFill>
            </a:endParaRPr>
          </a:p>
          <a:p>
            <a:pPr lvl="1"/>
            <a:r>
              <a:rPr lang="fr-FR" sz="1800" dirty="0">
                <a:solidFill>
                  <a:srgbClr val="FE12ED"/>
                </a:solidFill>
                <a:ea typeface="Arial" panose="020B0604020202020204" pitchFamily="34" charset="0"/>
              </a:rPr>
              <a:t>https://www.s</a:t>
            </a:r>
            <a:r>
              <a:rPr lang="fr-FR" sz="1800" dirty="0">
                <a:solidFill>
                  <a:srgbClr val="FE12ED"/>
                </a:solidFill>
                <a:effectLst/>
                <a:ea typeface="Arial" panose="020B0604020202020204" pitchFamily="34" charset="0"/>
              </a:rPr>
              <a:t>tatista.com</a:t>
            </a:r>
            <a:endParaRPr lang="en-US" sz="5400" b="1" dirty="0">
              <a:solidFill>
                <a:srgbClr val="FE12ED"/>
              </a:solidFill>
            </a:endParaRPr>
          </a:p>
          <a:p>
            <a:pPr lvl="2">
              <a:buNone/>
            </a:pPr>
            <a:endParaRPr lang="en-US" sz="4400" b="1" dirty="0">
              <a:solidFill>
                <a:schemeClr val="bg1"/>
              </a:solidFill>
            </a:endParaRPr>
          </a:p>
        </p:txBody>
      </p:sp>
      <p:sp>
        <p:nvSpPr>
          <p:cNvPr id="6" name="Marcador de Posição do Texto 2">
            <a:extLst>
              <a:ext uri="{FF2B5EF4-FFF2-40B4-BE49-F238E27FC236}">
                <a16:creationId xmlns:a16="http://schemas.microsoft.com/office/drawing/2014/main" id="{383413B8-4792-54AD-81DD-40CB51DAC629}"/>
              </a:ext>
            </a:extLst>
          </p:cNvPr>
          <p:cNvSpPr txBox="1">
            <a:spLocks/>
          </p:cNvSpPr>
          <p:nvPr/>
        </p:nvSpPr>
        <p:spPr>
          <a:xfrm>
            <a:off x="5437762" y="573489"/>
            <a:ext cx="3228490" cy="451948"/>
          </a:xfrm>
          <a:prstGeom prst="rect">
            <a:avLst/>
          </a:prstGeom>
          <a:noFill/>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lnSpc>
                <a:spcPct val="100000"/>
              </a:lnSpc>
            </a:pPr>
            <a:r>
              <a:rPr lang="en-GB" sz="1800" b="1" dirty="0">
                <a:solidFill>
                  <a:srgbClr val="755DD9"/>
                </a:solidFill>
              </a:rPr>
              <a:t>iii. ubiquitous technology</a:t>
            </a:r>
            <a:endParaRPr lang="en-GB" sz="1800" b="1" dirty="0">
              <a:solidFill>
                <a:srgbClr val="755DD9"/>
              </a:solidFill>
              <a:latin typeface="+mj-lt"/>
            </a:endParaRPr>
          </a:p>
        </p:txBody>
      </p:sp>
    </p:spTree>
    <p:extLst>
      <p:ext uri="{BB962C8B-B14F-4D97-AF65-F5344CB8AC3E}">
        <p14:creationId xmlns:p14="http://schemas.microsoft.com/office/powerpoint/2010/main" val="87600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BFFBEB-C384-DA72-50AE-DA6153F82C52}"/>
              </a:ext>
            </a:extLst>
          </p:cNvPr>
          <p:cNvSpPr>
            <a:spLocks noGrp="1"/>
          </p:cNvSpPr>
          <p:nvPr>
            <p:ph type="title"/>
          </p:nvPr>
        </p:nvSpPr>
        <p:spPr/>
        <p:txBody>
          <a:bodyPr/>
          <a:lstStyle/>
          <a:p>
            <a:r>
              <a:rPr lang="fr-FR" dirty="0"/>
              <a:t>Internet </a:t>
            </a:r>
            <a:r>
              <a:rPr lang="fr-FR" dirty="0" err="1"/>
              <a:t>penetration</a:t>
            </a:r>
            <a:r>
              <a:rPr lang="fr-FR" dirty="0"/>
              <a:t> by </a:t>
            </a:r>
            <a:r>
              <a:rPr lang="fr-FR" dirty="0" err="1"/>
              <a:t>region</a:t>
            </a:r>
            <a:r>
              <a:rPr lang="fr-FR" dirty="0"/>
              <a:t>* </a:t>
            </a:r>
            <a:r>
              <a:rPr lang="fr-FR" sz="2000" dirty="0"/>
              <a:t>(jan 2022)</a:t>
            </a:r>
            <a:endParaRPr lang="fr-FR" dirty="0"/>
          </a:p>
        </p:txBody>
      </p:sp>
      <p:sp>
        <p:nvSpPr>
          <p:cNvPr id="8" name="Espace réservé du texte 7">
            <a:extLst>
              <a:ext uri="{FF2B5EF4-FFF2-40B4-BE49-F238E27FC236}">
                <a16:creationId xmlns:a16="http://schemas.microsoft.com/office/drawing/2014/main" id="{8300F31D-BB27-58AD-426F-419B75BB7BAF}"/>
              </a:ext>
            </a:extLst>
          </p:cNvPr>
          <p:cNvSpPr>
            <a:spLocks noGrp="1"/>
          </p:cNvSpPr>
          <p:nvPr>
            <p:ph type="body" sz="quarter" idx="14"/>
          </p:nvPr>
        </p:nvSpPr>
        <p:spPr>
          <a:xfrm>
            <a:off x="685800" y="6577902"/>
            <a:ext cx="5029200" cy="134396"/>
          </a:xfrm>
        </p:spPr>
        <p:txBody>
          <a:bodyPr/>
          <a:lstStyle/>
          <a:p>
            <a:r>
              <a:rPr lang="fr-FR" dirty="0">
                <a:hlinkClick r:id="rId2"/>
              </a:rPr>
              <a:t>Digital 2020: Global Digital </a:t>
            </a:r>
            <a:r>
              <a:rPr lang="fr-FR" dirty="0" err="1">
                <a:hlinkClick r:id="rId2"/>
              </a:rPr>
              <a:t>Overview</a:t>
            </a:r>
            <a:r>
              <a:rPr lang="fr-FR" dirty="0">
                <a:hlinkClick r:id="rId2"/>
              </a:rPr>
              <a:t> — </a:t>
            </a:r>
            <a:r>
              <a:rPr lang="fr-FR" dirty="0" err="1">
                <a:hlinkClick r:id="rId2"/>
              </a:rPr>
              <a:t>DataReportal</a:t>
            </a:r>
            <a:r>
              <a:rPr lang="fr-FR" dirty="0">
                <a:hlinkClick r:id="rId2"/>
              </a:rPr>
              <a:t> – Global Digital Insights</a:t>
            </a:r>
            <a:endParaRPr lang="fr-FR" dirty="0"/>
          </a:p>
        </p:txBody>
      </p:sp>
      <p:sp>
        <p:nvSpPr>
          <p:cNvPr id="9" name="Espace réservé du texte 8">
            <a:extLst>
              <a:ext uri="{FF2B5EF4-FFF2-40B4-BE49-F238E27FC236}">
                <a16:creationId xmlns:a16="http://schemas.microsoft.com/office/drawing/2014/main" id="{A5E0A4FB-EC3E-2B14-0594-8D0ABAF31838}"/>
              </a:ext>
            </a:extLst>
          </p:cNvPr>
          <p:cNvSpPr>
            <a:spLocks noGrp="1"/>
          </p:cNvSpPr>
          <p:nvPr>
            <p:ph type="body" idx="28"/>
          </p:nvPr>
        </p:nvSpPr>
        <p:spPr/>
        <p:txBody>
          <a:bodyPr/>
          <a:lstStyle/>
          <a:p>
            <a:r>
              <a:rPr lang="fr-FR" dirty="0" err="1"/>
              <a:t>technology</a:t>
            </a:r>
            <a:endParaRPr lang="fr-FR" dirty="0"/>
          </a:p>
          <a:p>
            <a:endParaRPr lang="fr-FR" dirty="0"/>
          </a:p>
        </p:txBody>
      </p:sp>
      <p:grpSp>
        <p:nvGrpSpPr>
          <p:cNvPr id="57" name="Groupe 56">
            <a:extLst>
              <a:ext uri="{FF2B5EF4-FFF2-40B4-BE49-F238E27FC236}">
                <a16:creationId xmlns:a16="http://schemas.microsoft.com/office/drawing/2014/main" id="{A881ACF4-3E9F-4BD1-2CFB-4FC6E82AEA4D}"/>
              </a:ext>
            </a:extLst>
          </p:cNvPr>
          <p:cNvGrpSpPr/>
          <p:nvPr/>
        </p:nvGrpSpPr>
        <p:grpSpPr>
          <a:xfrm>
            <a:off x="436543" y="1635327"/>
            <a:ext cx="8477539" cy="4648418"/>
            <a:chOff x="282486" y="1231253"/>
            <a:chExt cx="8477539" cy="4648418"/>
          </a:xfrm>
        </p:grpSpPr>
        <p:grpSp>
          <p:nvGrpSpPr>
            <p:cNvPr id="56" name="Groupe 55">
              <a:extLst>
                <a:ext uri="{FF2B5EF4-FFF2-40B4-BE49-F238E27FC236}">
                  <a16:creationId xmlns:a16="http://schemas.microsoft.com/office/drawing/2014/main" id="{E4CF0A0D-182C-E20C-351C-A5BCB7B3D83C}"/>
                </a:ext>
              </a:extLst>
            </p:cNvPr>
            <p:cNvGrpSpPr/>
            <p:nvPr/>
          </p:nvGrpSpPr>
          <p:grpSpPr>
            <a:xfrm>
              <a:off x="282486" y="1231253"/>
              <a:ext cx="8477539" cy="4232930"/>
              <a:chOff x="501147" y="2110866"/>
              <a:chExt cx="8477539" cy="4232930"/>
            </a:xfrm>
          </p:grpSpPr>
          <p:pic>
            <p:nvPicPr>
              <p:cNvPr id="6" name="Image 5">
                <a:extLst>
                  <a:ext uri="{FF2B5EF4-FFF2-40B4-BE49-F238E27FC236}">
                    <a16:creationId xmlns:a16="http://schemas.microsoft.com/office/drawing/2014/main" id="{7AED4870-9DF0-0B85-B8E4-E9D8F1A65CBD}"/>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147" y="2110866"/>
                <a:ext cx="7674513" cy="4232930"/>
              </a:xfrm>
              <a:prstGeom prst="rect">
                <a:avLst/>
              </a:prstGeom>
            </p:spPr>
          </p:pic>
          <p:grpSp>
            <p:nvGrpSpPr>
              <p:cNvPr id="55" name="Groupe 54">
                <a:extLst>
                  <a:ext uri="{FF2B5EF4-FFF2-40B4-BE49-F238E27FC236}">
                    <a16:creationId xmlns:a16="http://schemas.microsoft.com/office/drawing/2014/main" id="{7A1103C3-BA66-5082-4420-D3DB6444360A}"/>
                  </a:ext>
                </a:extLst>
              </p:cNvPr>
              <p:cNvGrpSpPr/>
              <p:nvPr/>
            </p:nvGrpSpPr>
            <p:grpSpPr>
              <a:xfrm>
                <a:off x="1866662" y="2708412"/>
                <a:ext cx="7112024" cy="3208189"/>
                <a:chOff x="1866662" y="2708412"/>
                <a:chExt cx="7112024" cy="3208189"/>
              </a:xfrm>
            </p:grpSpPr>
            <p:sp>
              <p:nvSpPr>
                <p:cNvPr id="2" name="Ellipse 1">
                  <a:extLst>
                    <a:ext uri="{FF2B5EF4-FFF2-40B4-BE49-F238E27FC236}">
                      <a16:creationId xmlns:a16="http://schemas.microsoft.com/office/drawing/2014/main" id="{691B29BC-44A8-BF3F-AF82-4E99EE768734}"/>
                    </a:ext>
                  </a:extLst>
                </p:cNvPr>
                <p:cNvSpPr/>
                <p:nvPr/>
              </p:nvSpPr>
              <p:spPr>
                <a:xfrm>
                  <a:off x="4328022" y="2708412"/>
                  <a:ext cx="518400" cy="517773"/>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 name="Ellipse 2">
                  <a:extLst>
                    <a:ext uri="{FF2B5EF4-FFF2-40B4-BE49-F238E27FC236}">
                      <a16:creationId xmlns:a16="http://schemas.microsoft.com/office/drawing/2014/main" id="{0ED0EC23-E87E-6417-B55D-68B55BC3423D}"/>
                    </a:ext>
                  </a:extLst>
                </p:cNvPr>
                <p:cNvSpPr/>
                <p:nvPr/>
              </p:nvSpPr>
              <p:spPr>
                <a:xfrm>
                  <a:off x="5098946" y="3022333"/>
                  <a:ext cx="424800" cy="4248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 name="Ellipse 3">
                  <a:extLst>
                    <a:ext uri="{FF2B5EF4-FFF2-40B4-BE49-F238E27FC236}">
                      <a16:creationId xmlns:a16="http://schemas.microsoft.com/office/drawing/2014/main" id="{1455C4E8-0DB2-6704-CE32-A75B4DD9826D}"/>
                    </a:ext>
                  </a:extLst>
                </p:cNvPr>
                <p:cNvSpPr/>
                <p:nvPr/>
              </p:nvSpPr>
              <p:spPr>
                <a:xfrm>
                  <a:off x="3912083" y="3297570"/>
                  <a:ext cx="475200" cy="4752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5" name="Ellipse 4">
                  <a:extLst>
                    <a:ext uri="{FF2B5EF4-FFF2-40B4-BE49-F238E27FC236}">
                      <a16:creationId xmlns:a16="http://schemas.microsoft.com/office/drawing/2014/main" id="{403D01C6-A001-73A6-0B84-9BEEDF6C8D16}"/>
                    </a:ext>
                  </a:extLst>
                </p:cNvPr>
                <p:cNvSpPr/>
                <p:nvPr/>
              </p:nvSpPr>
              <p:spPr>
                <a:xfrm>
                  <a:off x="4404961" y="3523754"/>
                  <a:ext cx="453600" cy="4536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14" name="Ellipse 13">
                  <a:extLst>
                    <a:ext uri="{FF2B5EF4-FFF2-40B4-BE49-F238E27FC236}">
                      <a16:creationId xmlns:a16="http://schemas.microsoft.com/office/drawing/2014/main" id="{AFC701FF-A9AB-8BB3-22C4-ECE6C09D69E8}"/>
                    </a:ext>
                  </a:extLst>
                </p:cNvPr>
                <p:cNvSpPr/>
                <p:nvPr/>
              </p:nvSpPr>
              <p:spPr>
                <a:xfrm>
                  <a:off x="3996784" y="3858107"/>
                  <a:ext cx="288000" cy="288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15" name="Ellipse 14">
                  <a:extLst>
                    <a:ext uri="{FF2B5EF4-FFF2-40B4-BE49-F238E27FC236}">
                      <a16:creationId xmlns:a16="http://schemas.microsoft.com/office/drawing/2014/main" id="{643A606B-4ECE-306C-59B9-28CF794AA03E}"/>
                    </a:ext>
                  </a:extLst>
                </p:cNvPr>
                <p:cNvSpPr/>
                <p:nvPr/>
              </p:nvSpPr>
              <p:spPr>
                <a:xfrm>
                  <a:off x="4471832" y="4362857"/>
                  <a:ext cx="118800" cy="1188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26" name="Ellipse 25">
                  <a:extLst>
                    <a:ext uri="{FF2B5EF4-FFF2-40B4-BE49-F238E27FC236}">
                      <a16:creationId xmlns:a16="http://schemas.microsoft.com/office/drawing/2014/main" id="{8107BC93-27CE-93CF-64A0-9DB4AC1C3165}"/>
                    </a:ext>
                  </a:extLst>
                </p:cNvPr>
                <p:cNvSpPr/>
                <p:nvPr/>
              </p:nvSpPr>
              <p:spPr>
                <a:xfrm>
                  <a:off x="4460012" y="5269753"/>
                  <a:ext cx="327600" cy="3276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27" name="Ellipse 26">
                  <a:extLst>
                    <a:ext uri="{FF2B5EF4-FFF2-40B4-BE49-F238E27FC236}">
                      <a16:creationId xmlns:a16="http://schemas.microsoft.com/office/drawing/2014/main" id="{E0AF8446-AB0B-DC16-0534-B1F4291880A7}"/>
                    </a:ext>
                  </a:extLst>
                </p:cNvPr>
                <p:cNvSpPr/>
                <p:nvPr/>
              </p:nvSpPr>
              <p:spPr>
                <a:xfrm>
                  <a:off x="3817673" y="4324173"/>
                  <a:ext cx="198000" cy="198944"/>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3" name="Ellipse 32">
                  <a:extLst>
                    <a:ext uri="{FF2B5EF4-FFF2-40B4-BE49-F238E27FC236}">
                      <a16:creationId xmlns:a16="http://schemas.microsoft.com/office/drawing/2014/main" id="{87FF5B8B-4CA2-8DDF-C7F7-F1169233B163}"/>
                    </a:ext>
                  </a:extLst>
                </p:cNvPr>
                <p:cNvSpPr/>
                <p:nvPr/>
              </p:nvSpPr>
              <p:spPr>
                <a:xfrm>
                  <a:off x="4846422" y="4713149"/>
                  <a:ext cx="126000" cy="126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5" name="Ellipse 34">
                  <a:extLst>
                    <a:ext uri="{FF2B5EF4-FFF2-40B4-BE49-F238E27FC236}">
                      <a16:creationId xmlns:a16="http://schemas.microsoft.com/office/drawing/2014/main" id="{69CFAB7C-B8A5-B2CC-83AF-B8DCE156AB10}"/>
                    </a:ext>
                  </a:extLst>
                </p:cNvPr>
                <p:cNvSpPr/>
                <p:nvPr/>
              </p:nvSpPr>
              <p:spPr>
                <a:xfrm>
                  <a:off x="1866662" y="3297570"/>
                  <a:ext cx="478800" cy="4788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6" name="Ellipse 35">
                  <a:extLst>
                    <a:ext uri="{FF2B5EF4-FFF2-40B4-BE49-F238E27FC236}">
                      <a16:creationId xmlns:a16="http://schemas.microsoft.com/office/drawing/2014/main" id="{F10655CF-A2B8-14F0-FBE2-8C81FD27D229}"/>
                    </a:ext>
                  </a:extLst>
                </p:cNvPr>
                <p:cNvSpPr/>
                <p:nvPr/>
              </p:nvSpPr>
              <p:spPr>
                <a:xfrm>
                  <a:off x="1987089" y="4203812"/>
                  <a:ext cx="360000" cy="360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7" name="Ellipse 36">
                  <a:extLst>
                    <a:ext uri="{FF2B5EF4-FFF2-40B4-BE49-F238E27FC236}">
                      <a16:creationId xmlns:a16="http://schemas.microsoft.com/office/drawing/2014/main" id="{92F1CE74-9FB0-0ADC-72D1-9ADB6872D601}"/>
                    </a:ext>
                  </a:extLst>
                </p:cNvPr>
                <p:cNvSpPr/>
                <p:nvPr/>
              </p:nvSpPr>
              <p:spPr>
                <a:xfrm>
                  <a:off x="2443946" y="4047331"/>
                  <a:ext cx="324000" cy="324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8" name="Ellipse 37">
                  <a:extLst>
                    <a:ext uri="{FF2B5EF4-FFF2-40B4-BE49-F238E27FC236}">
                      <a16:creationId xmlns:a16="http://schemas.microsoft.com/office/drawing/2014/main" id="{28AFB9F5-9EF2-40CD-323B-0E7E1BA7AA41}"/>
                    </a:ext>
                  </a:extLst>
                </p:cNvPr>
                <p:cNvSpPr/>
                <p:nvPr/>
              </p:nvSpPr>
              <p:spPr>
                <a:xfrm>
                  <a:off x="2772548" y="4909753"/>
                  <a:ext cx="392400" cy="3924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0" name="Ellipse 39">
                  <a:extLst>
                    <a:ext uri="{FF2B5EF4-FFF2-40B4-BE49-F238E27FC236}">
                      <a16:creationId xmlns:a16="http://schemas.microsoft.com/office/drawing/2014/main" id="{60A701BC-A7BA-8B5B-3AAC-342CB977A076}"/>
                    </a:ext>
                  </a:extLst>
                </p:cNvPr>
                <p:cNvSpPr/>
                <p:nvPr/>
              </p:nvSpPr>
              <p:spPr>
                <a:xfrm>
                  <a:off x="6028337" y="3226185"/>
                  <a:ext cx="295200" cy="2952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1" name="Ellipse 40">
                  <a:extLst>
                    <a:ext uri="{FF2B5EF4-FFF2-40B4-BE49-F238E27FC236}">
                      <a16:creationId xmlns:a16="http://schemas.microsoft.com/office/drawing/2014/main" id="{8F3198E2-3B7B-A3C4-CCBF-D66766B04673}"/>
                    </a:ext>
                  </a:extLst>
                </p:cNvPr>
                <p:cNvSpPr/>
                <p:nvPr/>
              </p:nvSpPr>
              <p:spPr>
                <a:xfrm>
                  <a:off x="4972422" y="3977354"/>
                  <a:ext cx="392400" cy="3924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2" name="Ellipse 41">
                  <a:extLst>
                    <a:ext uri="{FF2B5EF4-FFF2-40B4-BE49-F238E27FC236}">
                      <a16:creationId xmlns:a16="http://schemas.microsoft.com/office/drawing/2014/main" id="{B4583C67-DBCC-103F-6999-690E16792C9D}"/>
                    </a:ext>
                  </a:extLst>
                </p:cNvPr>
                <p:cNvSpPr/>
                <p:nvPr/>
              </p:nvSpPr>
              <p:spPr>
                <a:xfrm>
                  <a:off x="5724886" y="4170257"/>
                  <a:ext cx="252000" cy="252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3" name="Ellipse 42">
                  <a:extLst>
                    <a:ext uri="{FF2B5EF4-FFF2-40B4-BE49-F238E27FC236}">
                      <a16:creationId xmlns:a16="http://schemas.microsoft.com/office/drawing/2014/main" id="{59A2AA1A-2A93-0F61-7F93-8713A6F47083}"/>
                    </a:ext>
                  </a:extLst>
                </p:cNvPr>
                <p:cNvSpPr/>
                <p:nvPr/>
              </p:nvSpPr>
              <p:spPr>
                <a:xfrm>
                  <a:off x="6792060" y="3646770"/>
                  <a:ext cx="342000" cy="342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4" name="Ellipse 43">
                  <a:extLst>
                    <a:ext uri="{FF2B5EF4-FFF2-40B4-BE49-F238E27FC236}">
                      <a16:creationId xmlns:a16="http://schemas.microsoft.com/office/drawing/2014/main" id="{F6D101E5-36AE-987C-FA1C-5C8B3C066DEE}"/>
                    </a:ext>
                  </a:extLst>
                </p:cNvPr>
                <p:cNvSpPr/>
                <p:nvPr/>
              </p:nvSpPr>
              <p:spPr>
                <a:xfrm>
                  <a:off x="6378125" y="4668149"/>
                  <a:ext cx="360000" cy="3600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5" name="Ellipse 44">
                  <a:extLst>
                    <a:ext uri="{FF2B5EF4-FFF2-40B4-BE49-F238E27FC236}">
                      <a16:creationId xmlns:a16="http://schemas.microsoft.com/office/drawing/2014/main" id="{88266AC7-8EBC-5FAC-ED01-94C89AADC83B}"/>
                    </a:ext>
                  </a:extLst>
                </p:cNvPr>
                <p:cNvSpPr/>
                <p:nvPr/>
              </p:nvSpPr>
              <p:spPr>
                <a:xfrm>
                  <a:off x="7133127" y="5535001"/>
                  <a:ext cx="381600" cy="381600"/>
                </a:xfrm>
                <a:prstGeom prst="ellipse">
                  <a:avLst/>
                </a:prstGeom>
                <a:solidFill>
                  <a:srgbClr val="9B57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grpSp>
              <p:nvGrpSpPr>
                <p:cNvPr id="50" name="Groupe 49">
                  <a:extLst>
                    <a:ext uri="{FF2B5EF4-FFF2-40B4-BE49-F238E27FC236}">
                      <a16:creationId xmlns:a16="http://schemas.microsoft.com/office/drawing/2014/main" id="{9F3A1642-D11A-1BB3-7E99-75450E84EFC3}"/>
                    </a:ext>
                  </a:extLst>
                </p:cNvPr>
                <p:cNvGrpSpPr/>
                <p:nvPr/>
              </p:nvGrpSpPr>
              <p:grpSpPr>
                <a:xfrm>
                  <a:off x="7582940" y="4022657"/>
                  <a:ext cx="547200" cy="547200"/>
                  <a:chOff x="7916460" y="3628333"/>
                  <a:chExt cx="547200" cy="547200"/>
                </a:xfrm>
              </p:grpSpPr>
              <p:sp>
                <p:nvSpPr>
                  <p:cNvPr id="46" name="Ellipse 45">
                    <a:extLst>
                      <a:ext uri="{FF2B5EF4-FFF2-40B4-BE49-F238E27FC236}">
                        <a16:creationId xmlns:a16="http://schemas.microsoft.com/office/drawing/2014/main" id="{A0A63A67-E63B-468B-C64F-0D8996DE79BA}"/>
                      </a:ext>
                    </a:extLst>
                  </p:cNvPr>
                  <p:cNvSpPr/>
                  <p:nvPr/>
                </p:nvSpPr>
                <p:spPr>
                  <a:xfrm>
                    <a:off x="7916460" y="3628333"/>
                    <a:ext cx="547200" cy="54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8" name="Ellipse 47">
                    <a:extLst>
                      <a:ext uri="{FF2B5EF4-FFF2-40B4-BE49-F238E27FC236}">
                        <a16:creationId xmlns:a16="http://schemas.microsoft.com/office/drawing/2014/main" id="{765B9320-CDE3-1D9B-4BA2-E5B21BAA20D3}"/>
                      </a:ext>
                    </a:extLst>
                  </p:cNvPr>
                  <p:cNvSpPr/>
                  <p:nvPr/>
                </p:nvSpPr>
                <p:spPr>
                  <a:xfrm>
                    <a:off x="8053260" y="3893198"/>
                    <a:ext cx="273600" cy="2736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49" name="Ellipse 48">
                    <a:extLst>
                      <a:ext uri="{FF2B5EF4-FFF2-40B4-BE49-F238E27FC236}">
                        <a16:creationId xmlns:a16="http://schemas.microsoft.com/office/drawing/2014/main" id="{842C85AB-59A1-6CFE-0E5A-D3AA297D760A}"/>
                      </a:ext>
                    </a:extLst>
                  </p:cNvPr>
                  <p:cNvSpPr/>
                  <p:nvPr/>
                </p:nvSpPr>
                <p:spPr>
                  <a:xfrm>
                    <a:off x="8126181" y="4033457"/>
                    <a:ext cx="136800" cy="1368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grpSp>
            <p:sp>
              <p:nvSpPr>
                <p:cNvPr id="51" name="Espace réservé du contenu 2">
                  <a:extLst>
                    <a:ext uri="{FF2B5EF4-FFF2-40B4-BE49-F238E27FC236}">
                      <a16:creationId xmlns:a16="http://schemas.microsoft.com/office/drawing/2014/main" id="{6CC292A2-47F5-D202-BFF6-F9BF3DD6A9EE}"/>
                    </a:ext>
                  </a:extLst>
                </p:cNvPr>
                <p:cNvSpPr txBox="1">
                  <a:spLocks/>
                </p:cNvSpPr>
                <p:nvPr/>
              </p:nvSpPr>
              <p:spPr>
                <a:xfrm>
                  <a:off x="8321621" y="4333296"/>
                  <a:ext cx="647573" cy="32577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sz="1200" dirty="0"/>
                    <a:t>25%.</a:t>
                  </a:r>
                  <a:endParaRPr lang="fr-FR" sz="1200" dirty="0"/>
                </a:p>
              </p:txBody>
            </p:sp>
            <p:sp>
              <p:nvSpPr>
                <p:cNvPr id="52" name="Espace réservé du contenu 2">
                  <a:extLst>
                    <a:ext uri="{FF2B5EF4-FFF2-40B4-BE49-F238E27FC236}">
                      <a16:creationId xmlns:a16="http://schemas.microsoft.com/office/drawing/2014/main" id="{2B16CC35-8D55-FED0-932D-FDD725D78837}"/>
                    </a:ext>
                  </a:extLst>
                </p:cNvPr>
                <p:cNvSpPr txBox="1">
                  <a:spLocks/>
                </p:cNvSpPr>
                <p:nvPr/>
              </p:nvSpPr>
              <p:spPr>
                <a:xfrm>
                  <a:off x="8331112" y="4146107"/>
                  <a:ext cx="647573" cy="32577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sz="1200" dirty="0"/>
                    <a:t>50%.</a:t>
                  </a:r>
                  <a:endParaRPr lang="fr-FR" sz="1200" dirty="0"/>
                </a:p>
              </p:txBody>
            </p:sp>
            <p:sp>
              <p:nvSpPr>
                <p:cNvPr id="53" name="Espace réservé du contenu 2">
                  <a:extLst>
                    <a:ext uri="{FF2B5EF4-FFF2-40B4-BE49-F238E27FC236}">
                      <a16:creationId xmlns:a16="http://schemas.microsoft.com/office/drawing/2014/main" id="{E6083526-4E16-E9EA-1E19-7EDDB8DC51F3}"/>
                    </a:ext>
                  </a:extLst>
                </p:cNvPr>
                <p:cNvSpPr txBox="1">
                  <a:spLocks/>
                </p:cNvSpPr>
                <p:nvPr/>
              </p:nvSpPr>
              <p:spPr>
                <a:xfrm>
                  <a:off x="8331113" y="3880052"/>
                  <a:ext cx="647573" cy="32577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sz="1200" dirty="0"/>
                    <a:t>100%.</a:t>
                  </a:r>
                  <a:endParaRPr lang="fr-FR" sz="1200" dirty="0"/>
                </a:p>
              </p:txBody>
            </p:sp>
          </p:grpSp>
        </p:grpSp>
        <p:sp>
          <p:nvSpPr>
            <p:cNvPr id="54" name="Espace réservé du contenu 2">
              <a:extLst>
                <a:ext uri="{FF2B5EF4-FFF2-40B4-BE49-F238E27FC236}">
                  <a16:creationId xmlns:a16="http://schemas.microsoft.com/office/drawing/2014/main" id="{E95C9111-4AB9-6202-7453-B4D371E92514}"/>
                </a:ext>
              </a:extLst>
            </p:cNvPr>
            <p:cNvSpPr txBox="1">
              <a:spLocks/>
            </p:cNvSpPr>
            <p:nvPr/>
          </p:nvSpPr>
          <p:spPr>
            <a:xfrm>
              <a:off x="565040" y="5553901"/>
              <a:ext cx="5733572" cy="32577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100" dirty="0"/>
                <a:t>* Number of users compared to the total population.</a:t>
              </a:r>
              <a:endParaRPr lang="fr-FR" sz="1100" dirty="0"/>
            </a:p>
          </p:txBody>
        </p:sp>
      </p:grpSp>
      <p:sp>
        <p:nvSpPr>
          <p:cNvPr id="58" name="Rectangle 9">
            <a:extLst>
              <a:ext uri="{FF2B5EF4-FFF2-40B4-BE49-F238E27FC236}">
                <a16:creationId xmlns:a16="http://schemas.microsoft.com/office/drawing/2014/main" id="{2CAA3B7C-406A-3A21-80B8-11418C9AC13B}"/>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715A5071-4316-19BF-465D-0DD50D663768}"/>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id="{D08E8C86-0EC8-03A7-5E14-17BEA11FC3AE}"/>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752D52B7-04A1-14FD-513B-E8130035881E}"/>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61">
            <a:extLst>
              <a:ext uri="{FF2B5EF4-FFF2-40B4-BE49-F238E27FC236}">
                <a16:creationId xmlns:a16="http://schemas.microsoft.com/office/drawing/2014/main" id="{92979415-3B82-E23B-1D64-620B2CF9A585}"/>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AD6A626B-E5F5-1CFC-42B9-7AEC2A25C831}"/>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4" name="Group 38">
            <a:extLst>
              <a:ext uri="{FF2B5EF4-FFF2-40B4-BE49-F238E27FC236}">
                <a16:creationId xmlns:a16="http://schemas.microsoft.com/office/drawing/2014/main" id="{DCF0B1A6-E54A-1B23-DE43-D51CFEB56A5E}"/>
              </a:ext>
            </a:extLst>
          </p:cNvPr>
          <p:cNvGrpSpPr/>
          <p:nvPr/>
        </p:nvGrpSpPr>
        <p:grpSpPr>
          <a:xfrm>
            <a:off x="3303156" y="6270257"/>
            <a:ext cx="1229008" cy="119062"/>
            <a:chOff x="685800" y="6165890"/>
            <a:chExt cx="1229008" cy="119062"/>
          </a:xfrm>
        </p:grpSpPr>
        <p:sp>
          <p:nvSpPr>
            <p:cNvPr id="65" name="Rectangle 9">
              <a:extLst>
                <a:ext uri="{FF2B5EF4-FFF2-40B4-BE49-F238E27FC236}">
                  <a16:creationId xmlns:a16="http://schemas.microsoft.com/office/drawing/2014/main" id="{97E8D209-BA8C-04CE-7527-170372BF6622}"/>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38206BB9-6D24-B156-3C4F-870298C9EE89}"/>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TextBox 41">
            <a:extLst>
              <a:ext uri="{FF2B5EF4-FFF2-40B4-BE49-F238E27FC236}">
                <a16:creationId xmlns:a16="http://schemas.microsoft.com/office/drawing/2014/main" id="{04E4C3A1-96EB-D8CF-D037-BB9DAFC419CD}"/>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69" name="Rectangle 68">
            <a:extLst>
              <a:ext uri="{FF2B5EF4-FFF2-40B4-BE49-F238E27FC236}">
                <a16:creationId xmlns:a16="http://schemas.microsoft.com/office/drawing/2014/main" id="{55C650FF-0077-BBD7-865D-A953994E5BFB}"/>
              </a:ext>
            </a:extLst>
          </p:cNvPr>
          <p:cNvSpPr/>
          <p:nvPr/>
        </p:nvSpPr>
        <p:spPr>
          <a:xfrm>
            <a:off x="389008" y="4606446"/>
            <a:ext cx="1713477" cy="621196"/>
          </a:xfrm>
          <a:prstGeom prst="rect">
            <a:avLst/>
          </a:prstGeom>
          <a:pattFill prst="dkUpDiag">
            <a:fgClr>
              <a:schemeClr val="accent2">
                <a:lumMod val="60000"/>
                <a:lumOff val="4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chemeClr val="bg1"/>
                </a:solidFill>
                <a:latin typeface="Franklin Gothic Demi Cond" panose="020B0706030402020204" pitchFamily="34" charset="0"/>
              </a:rPr>
              <a:t>60% </a:t>
            </a:r>
          </a:p>
          <a:p>
            <a:pPr algn="ctr"/>
            <a:r>
              <a:rPr lang="en-US" sz="1100" dirty="0">
                <a:solidFill>
                  <a:schemeClr val="bg1"/>
                </a:solidFill>
                <a:latin typeface="Franklin Gothic Demi Cond" panose="020B0706030402020204" pitchFamily="34" charset="0"/>
              </a:rPr>
              <a:t>of the world population</a:t>
            </a: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92527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0D919A-9F96-83D2-3305-A24CDF69319F}"/>
              </a:ext>
            </a:extLst>
          </p:cNvPr>
          <p:cNvSpPr>
            <a:spLocks noGrp="1"/>
          </p:cNvSpPr>
          <p:nvPr>
            <p:ph sz="quarter" idx="15"/>
          </p:nvPr>
        </p:nvSpPr>
        <p:spPr>
          <a:xfrm>
            <a:off x="685800" y="2688529"/>
            <a:ext cx="2286000" cy="2743200"/>
          </a:xfrm>
        </p:spPr>
        <p:txBody>
          <a:bodyPr/>
          <a:lstStyle/>
          <a:p>
            <a:r>
              <a:rPr lang="en-US" sz="1200" b="1" dirty="0">
                <a:solidFill>
                  <a:srgbClr val="632E62"/>
                </a:solidFill>
              </a:rPr>
              <a:t>Technology, economy, society</a:t>
            </a:r>
          </a:p>
          <a:p>
            <a:pPr marL="179388"/>
            <a:r>
              <a:rPr lang="en-US" sz="1000" dirty="0">
                <a:solidFill>
                  <a:srgbClr val="632E62"/>
                </a:solidFill>
              </a:rPr>
              <a:t>IT infrastructures make our modern society work. ICT is being used to build new intelligent networks, medical infrastructures, forms of industrial logistics and production (Progressive automation and Industry 4.0), rapid changes in the world of services, and work in general (</a:t>
            </a:r>
            <a:r>
              <a:rPr lang="en-US" sz="1000" dirty="0" err="1">
                <a:solidFill>
                  <a:srgbClr val="632E62"/>
                </a:solidFill>
              </a:rPr>
              <a:t>labour</a:t>
            </a:r>
            <a:r>
              <a:rPr lang="en-US" sz="1000" dirty="0">
                <a:solidFill>
                  <a:srgbClr val="632E62"/>
                </a:solidFill>
              </a:rPr>
              <a:t> market). </a:t>
            </a:r>
          </a:p>
          <a:p>
            <a:pPr marL="179388"/>
            <a:r>
              <a:rPr lang="en-US" sz="1000" dirty="0">
                <a:solidFill>
                  <a:srgbClr val="632E62"/>
                </a:solidFill>
              </a:rPr>
              <a:t>The virtual (metaverse) will offer more and more possibilities for discovering and developing one's skills, </a:t>
            </a:r>
          </a:p>
          <a:p>
            <a:pPr marL="179388"/>
            <a:endParaRPr lang="en-US" sz="1000" dirty="0">
              <a:solidFill>
                <a:srgbClr val="632E62"/>
              </a:solidFill>
            </a:endParaRPr>
          </a:p>
          <a:p>
            <a:endParaRPr lang="fr-FR" sz="1200" dirty="0">
              <a:solidFill>
                <a:srgbClr val="632E62"/>
              </a:solidFill>
            </a:endParaRPr>
          </a:p>
        </p:txBody>
      </p:sp>
      <p:sp>
        <p:nvSpPr>
          <p:cNvPr id="4" name="Espace réservé du contenu 3">
            <a:extLst>
              <a:ext uri="{FF2B5EF4-FFF2-40B4-BE49-F238E27FC236}">
                <a16:creationId xmlns:a16="http://schemas.microsoft.com/office/drawing/2014/main" id="{194775B6-05F9-D173-B61D-08F7E1A8EBF8}"/>
              </a:ext>
            </a:extLst>
          </p:cNvPr>
          <p:cNvSpPr>
            <a:spLocks noGrp="1"/>
          </p:cNvSpPr>
          <p:nvPr>
            <p:ph sz="quarter" idx="16"/>
          </p:nvPr>
        </p:nvSpPr>
        <p:spPr>
          <a:xfrm>
            <a:off x="3429000" y="2688529"/>
            <a:ext cx="2286000" cy="2743200"/>
          </a:xfrm>
        </p:spPr>
        <p:txBody>
          <a:bodyPr/>
          <a:lstStyle/>
          <a:p>
            <a:r>
              <a:rPr lang="en-US" sz="1200" dirty="0">
                <a:solidFill>
                  <a:srgbClr val="632E62"/>
                </a:solidFill>
              </a:rPr>
              <a:t>Behind all this are algorithms and huge amounts of data, which bring great potential, but also social challenges, such as:</a:t>
            </a:r>
          </a:p>
          <a:p>
            <a:pPr marL="171450" lvl="2" indent="-171450"/>
            <a:r>
              <a:rPr lang="en-US" sz="1000" dirty="0">
                <a:solidFill>
                  <a:srgbClr val="632E62"/>
                </a:solidFill>
              </a:rPr>
              <a:t>The ethical issues:</a:t>
            </a:r>
          </a:p>
          <a:p>
            <a:pPr marL="341313" lvl="3" indent="-171450"/>
            <a:r>
              <a:rPr lang="en-US" sz="1000" dirty="0">
                <a:solidFill>
                  <a:srgbClr val="632E62"/>
                </a:solidFill>
              </a:rPr>
              <a:t>of learning systems, "digital divide issue";</a:t>
            </a:r>
          </a:p>
          <a:p>
            <a:pPr marL="341313" lvl="3" indent="-171450"/>
            <a:r>
              <a:rPr lang="en-US" sz="1000" dirty="0">
                <a:solidFill>
                  <a:srgbClr val="632E62"/>
                </a:solidFill>
              </a:rPr>
              <a:t>human enhancement</a:t>
            </a:r>
          </a:p>
          <a:p>
            <a:pPr marL="341313" lvl="3" indent="-171450"/>
            <a:endParaRPr lang="en-US" sz="1000" dirty="0">
              <a:solidFill>
                <a:srgbClr val="632E62"/>
              </a:solidFill>
            </a:endParaRPr>
          </a:p>
          <a:p>
            <a:pPr marL="171450" lvl="2" indent="-171450"/>
            <a:r>
              <a:rPr lang="en-US" sz="1000" dirty="0">
                <a:solidFill>
                  <a:srgbClr val="632E62"/>
                </a:solidFill>
              </a:rPr>
              <a:t>Governance of and by algorithms. </a:t>
            </a:r>
          </a:p>
          <a:p>
            <a:pPr marL="171450" lvl="2" indent="-171450"/>
            <a:r>
              <a:rPr lang="en-US" sz="1000" dirty="0">
                <a:solidFill>
                  <a:srgbClr val="632E62"/>
                </a:solidFill>
              </a:rPr>
              <a:t>Psychological risks of the telescoping between reality and the virtual, the real and the false, between one's "real" identity and one's avatar.</a:t>
            </a:r>
          </a:p>
          <a:p>
            <a:pPr marL="171450" lvl="2" indent="-171450"/>
            <a:endParaRPr lang="en-US" sz="1000" dirty="0">
              <a:solidFill>
                <a:srgbClr val="632E62"/>
              </a:solidFill>
            </a:endParaRPr>
          </a:p>
          <a:p>
            <a:pPr marL="171450" indent="-171450"/>
            <a:endParaRPr lang="en-US" sz="1200" dirty="0">
              <a:solidFill>
                <a:srgbClr val="632E62"/>
              </a:solidFill>
            </a:endParaRPr>
          </a:p>
          <a:p>
            <a:endParaRPr lang="en-US" sz="1200" dirty="0">
              <a:solidFill>
                <a:srgbClr val="632E62"/>
              </a:solidFill>
            </a:endParaRPr>
          </a:p>
        </p:txBody>
      </p:sp>
      <p:sp>
        <p:nvSpPr>
          <p:cNvPr id="10" name="Espace réservé du texte 9">
            <a:extLst>
              <a:ext uri="{FF2B5EF4-FFF2-40B4-BE49-F238E27FC236}">
                <a16:creationId xmlns:a16="http://schemas.microsoft.com/office/drawing/2014/main" id="{87A6BF7E-F6E5-EE7B-AE93-F9B122769C77}"/>
              </a:ext>
            </a:extLst>
          </p:cNvPr>
          <p:cNvSpPr>
            <a:spLocks noGrp="1"/>
          </p:cNvSpPr>
          <p:nvPr>
            <p:ph type="body" idx="28"/>
          </p:nvPr>
        </p:nvSpPr>
        <p:spPr/>
        <p:txBody>
          <a:bodyPr/>
          <a:lstStyle/>
          <a:p>
            <a:r>
              <a:rPr lang="fr-FR" dirty="0" err="1"/>
              <a:t>technology</a:t>
            </a:r>
            <a:endParaRPr lang="fr-FR" dirty="0"/>
          </a:p>
        </p:txBody>
      </p:sp>
      <p:sp>
        <p:nvSpPr>
          <p:cNvPr id="11" name="Rectangle 9">
            <a:extLst>
              <a:ext uri="{FF2B5EF4-FFF2-40B4-BE49-F238E27FC236}">
                <a16:creationId xmlns:a16="http://schemas.microsoft.com/office/drawing/2014/main" id="{3192192C-E03B-F6FD-183F-5FCDF22A9475}"/>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60CEDCA-FAF3-F5CB-6F46-47103CD49921}"/>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B86353D-03B0-3DA1-6E44-D165A342D420}"/>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1B050B8C-A675-C1F0-3FC2-BA43FD0F16CB}"/>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4A231DD3-5F8B-7914-7BF9-D8E9D03CC870}"/>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1F2D4B2B-13AE-847A-5FBE-242E9CEA78B8}"/>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38">
            <a:extLst>
              <a:ext uri="{FF2B5EF4-FFF2-40B4-BE49-F238E27FC236}">
                <a16:creationId xmlns:a16="http://schemas.microsoft.com/office/drawing/2014/main" id="{46A811D0-2356-5DF4-52CE-30C91F751D9A}"/>
              </a:ext>
            </a:extLst>
          </p:cNvPr>
          <p:cNvGrpSpPr/>
          <p:nvPr/>
        </p:nvGrpSpPr>
        <p:grpSpPr>
          <a:xfrm>
            <a:off x="3303156" y="6165890"/>
            <a:ext cx="1229008" cy="119062"/>
            <a:chOff x="685800" y="6165890"/>
            <a:chExt cx="1229008" cy="119062"/>
          </a:xfrm>
        </p:grpSpPr>
        <p:sp>
          <p:nvSpPr>
            <p:cNvPr id="18" name="Rectangle 9">
              <a:extLst>
                <a:ext uri="{FF2B5EF4-FFF2-40B4-BE49-F238E27FC236}">
                  <a16:creationId xmlns:a16="http://schemas.microsoft.com/office/drawing/2014/main" id="{1B5CF4E5-C518-0C2D-C3D6-FE469BA342B1}"/>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4F5CFA0C-D097-6A7F-9AA0-50C65D49BBC3}"/>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TextBox 41">
            <a:extLst>
              <a:ext uri="{FF2B5EF4-FFF2-40B4-BE49-F238E27FC236}">
                <a16:creationId xmlns:a16="http://schemas.microsoft.com/office/drawing/2014/main" id="{912F0890-2A20-3037-E723-5618D67C31C7}"/>
              </a:ext>
            </a:extLst>
          </p:cNvPr>
          <p:cNvSpPr txBox="1"/>
          <p:nvPr/>
        </p:nvSpPr>
        <p:spPr>
          <a:xfrm>
            <a:off x="3303156"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5" name="Espace réservé du contenu 23">
            <a:extLst>
              <a:ext uri="{FF2B5EF4-FFF2-40B4-BE49-F238E27FC236}">
                <a16:creationId xmlns:a16="http://schemas.microsoft.com/office/drawing/2014/main" id="{32CB27D0-CBDE-DE35-1FBB-ECE46BDA3C57}"/>
              </a:ext>
            </a:extLst>
          </p:cNvPr>
          <p:cNvSpPr txBox="1">
            <a:spLocks/>
          </p:cNvSpPr>
          <p:nvPr/>
        </p:nvSpPr>
        <p:spPr>
          <a:xfrm>
            <a:off x="6172200" y="2688529"/>
            <a:ext cx="2286000" cy="274320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2400" dirty="0">
                <a:solidFill>
                  <a:srgbClr val="837CC5"/>
                </a:solidFill>
              </a:rPr>
              <a:t>How scouting …?</a:t>
            </a:r>
          </a:p>
          <a:p>
            <a:pPr marL="179388" lvl="1"/>
            <a:r>
              <a:rPr lang="en-US" sz="1000" b="1" dirty="0">
                <a:solidFill>
                  <a:srgbClr val="632E62"/>
                </a:solidFill>
              </a:rPr>
              <a:t>Will have to reflect on how to responsibly manage the developments of </a:t>
            </a:r>
            <a:r>
              <a:rPr lang="en-US" sz="1000" b="1" dirty="0" err="1">
                <a:solidFill>
                  <a:srgbClr val="632E62"/>
                </a:solidFill>
              </a:rPr>
              <a:t>digitalisation</a:t>
            </a:r>
            <a:r>
              <a:rPr lang="en-US" sz="1000" b="1" dirty="0">
                <a:solidFill>
                  <a:srgbClr val="632E62"/>
                </a:solidFill>
              </a:rPr>
              <a:t> and the transformations they imply.</a:t>
            </a:r>
          </a:p>
          <a:p>
            <a:pPr marL="179388" lvl="1"/>
            <a:r>
              <a:rPr lang="en-US" sz="1000" b="1" dirty="0">
                <a:solidFill>
                  <a:srgbClr val="632E62"/>
                </a:solidFill>
              </a:rPr>
              <a:t>Will have to reflect on the risks of exclusion of a part of the membership.</a:t>
            </a:r>
            <a:endParaRPr lang="fr-FR" sz="800" dirty="0"/>
          </a:p>
        </p:txBody>
      </p:sp>
      <p:sp>
        <p:nvSpPr>
          <p:cNvPr id="22" name="ZoneTexte 21">
            <a:extLst>
              <a:ext uri="{FF2B5EF4-FFF2-40B4-BE49-F238E27FC236}">
                <a16:creationId xmlns:a16="http://schemas.microsoft.com/office/drawing/2014/main" id="{41CC92BC-AAEC-C6A6-A826-2CAFDB315B49}"/>
              </a:ext>
            </a:extLst>
          </p:cNvPr>
          <p:cNvSpPr txBox="1"/>
          <p:nvPr/>
        </p:nvSpPr>
        <p:spPr>
          <a:xfrm>
            <a:off x="637351" y="1301817"/>
            <a:ext cx="8103878" cy="646331"/>
          </a:xfrm>
          <a:prstGeom prst="rect">
            <a:avLst/>
          </a:prstGeom>
          <a:noFill/>
        </p:spPr>
        <p:txBody>
          <a:bodyPr wrap="square">
            <a:spAutoFit/>
          </a:bodyPr>
          <a:lstStyle/>
          <a:p>
            <a:r>
              <a:rPr lang="en-US" sz="1800" dirty="0" err="1">
                <a:solidFill>
                  <a:srgbClr val="632E62"/>
                </a:solidFill>
              </a:rPr>
              <a:t>Digitalisation</a:t>
            </a:r>
            <a:r>
              <a:rPr lang="en-US" sz="1800" dirty="0">
                <a:solidFill>
                  <a:srgbClr val="632E62"/>
                </a:solidFill>
              </a:rPr>
              <a:t> will continue to invade a wide range of human activities; this translates into technical and economic changes and many social changes. </a:t>
            </a:r>
          </a:p>
        </p:txBody>
      </p:sp>
    </p:spTree>
    <p:extLst>
      <p:ext uri="{BB962C8B-B14F-4D97-AF65-F5344CB8AC3E}">
        <p14:creationId xmlns:p14="http://schemas.microsoft.com/office/powerpoint/2010/main" val="47319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6E36108-5874-3F2A-6EF3-B97D08C6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33536"/>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Posição de Conteúdo 6">
            <a:extLst>
              <a:ext uri="{FF2B5EF4-FFF2-40B4-BE49-F238E27FC236}">
                <a16:creationId xmlns:a16="http://schemas.microsoft.com/office/drawing/2014/main" id="{4943214B-2A33-D872-AC45-400FD883B396}"/>
              </a:ext>
            </a:extLst>
          </p:cNvPr>
          <p:cNvSpPr>
            <a:spLocks noGrp="1"/>
          </p:cNvSpPr>
          <p:nvPr>
            <p:ph sz="quarter" idx="16"/>
          </p:nvPr>
        </p:nvSpPr>
        <p:spPr>
          <a:xfrm>
            <a:off x="0" y="2971800"/>
            <a:ext cx="9143999" cy="2743202"/>
          </a:xfrm>
          <a:solidFill>
            <a:schemeClr val="tx1">
              <a:alpha val="56000"/>
            </a:schemeClr>
          </a:solidFill>
        </p:spPr>
        <p:txBody>
          <a:bodyPr/>
          <a:lstStyle/>
          <a:p>
            <a:pPr marL="1166813" algn="r" defTabSz="904875">
              <a:lnSpc>
                <a:spcPct val="100000"/>
              </a:lnSpc>
            </a:pPr>
            <a:r>
              <a:rPr lang="en-US" sz="3200" b="0" i="0" dirty="0">
                <a:solidFill>
                  <a:srgbClr val="FFFFFF"/>
                </a:solidFill>
                <a:effectLst/>
                <a:latin typeface="+mj-lt"/>
              </a:rPr>
              <a:t>The future of work is now. </a:t>
            </a:r>
          </a:p>
          <a:p>
            <a:pPr marL="1166813" algn="r" defTabSz="904875">
              <a:lnSpc>
                <a:spcPct val="100000"/>
              </a:lnSpc>
            </a:pPr>
            <a:r>
              <a:rPr lang="en-US" sz="3200" b="0" i="0" dirty="0" err="1">
                <a:solidFill>
                  <a:srgbClr val="FFFFFF"/>
                </a:solidFill>
                <a:effectLst/>
                <a:latin typeface="+mj-lt"/>
              </a:rPr>
              <a:t>Digitalisation</a:t>
            </a:r>
            <a:r>
              <a:rPr lang="en-US" sz="3200" b="0" i="0" dirty="0">
                <a:solidFill>
                  <a:srgbClr val="FFFFFF"/>
                </a:solidFill>
                <a:effectLst/>
                <a:latin typeface="+mj-lt"/>
              </a:rPr>
              <a:t> and </a:t>
            </a:r>
            <a:r>
              <a:rPr lang="en-US" sz="3200" b="0" i="0" dirty="0" err="1">
                <a:solidFill>
                  <a:srgbClr val="FFFFFF"/>
                </a:solidFill>
                <a:effectLst/>
                <a:latin typeface="+mj-lt"/>
              </a:rPr>
              <a:t>globalisation</a:t>
            </a:r>
            <a:r>
              <a:rPr lang="en-US" sz="3200" b="0" i="0" dirty="0">
                <a:solidFill>
                  <a:srgbClr val="FFFFFF"/>
                </a:solidFill>
                <a:effectLst/>
                <a:latin typeface="+mj-lt"/>
              </a:rPr>
              <a:t> have sparked radical shifts in how we live and work.  </a:t>
            </a:r>
          </a:p>
          <a:p>
            <a:pPr marL="1166813" algn="r" defTabSz="904875">
              <a:lnSpc>
                <a:spcPct val="100000"/>
              </a:lnSpc>
            </a:pPr>
            <a:r>
              <a:rPr lang="en-US" sz="1200" dirty="0">
                <a:solidFill>
                  <a:schemeClr val="bg1"/>
                </a:solidFill>
                <a:latin typeface="+mj-lt"/>
              </a:rPr>
              <a:t>OECD, What is the future of work?</a:t>
            </a:r>
            <a:endParaRPr lang="pt-PT" sz="1200" dirty="0">
              <a:solidFill>
                <a:schemeClr val="bg1"/>
              </a:solidFill>
              <a:latin typeface="+mj-lt"/>
            </a:endParaRPr>
          </a:p>
          <a:p>
            <a:pPr algn="r"/>
            <a:endParaRPr lang="pt-PT" sz="4000" dirty="0"/>
          </a:p>
        </p:txBody>
      </p:sp>
      <p:sp>
        <p:nvSpPr>
          <p:cNvPr id="2" name="Rectangle 1">
            <a:extLst>
              <a:ext uri="{FF2B5EF4-FFF2-40B4-BE49-F238E27FC236}">
                <a16:creationId xmlns:a16="http://schemas.microsoft.com/office/drawing/2014/main" id="{4A4EA426-CFB8-DEB9-1B00-E700EB3732CE}"/>
              </a:ext>
            </a:extLst>
          </p:cNvPr>
          <p:cNvSpPr/>
          <p:nvPr/>
        </p:nvSpPr>
        <p:spPr>
          <a:xfrm>
            <a:off x="5141081" y="385281"/>
            <a:ext cx="4063428"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 name="Marcador de Posição do Texto 2">
            <a:extLst>
              <a:ext uri="{FF2B5EF4-FFF2-40B4-BE49-F238E27FC236}">
                <a16:creationId xmlns:a16="http://schemas.microsoft.com/office/drawing/2014/main" id="{BD07EB6C-A71C-1A5B-7073-00A9121DE556}"/>
              </a:ext>
            </a:extLst>
          </p:cNvPr>
          <p:cNvSpPr>
            <a:spLocks noGrp="1"/>
          </p:cNvSpPr>
          <p:nvPr>
            <p:ph type="body" idx="28"/>
          </p:nvPr>
        </p:nvSpPr>
        <p:spPr>
          <a:xfrm>
            <a:off x="5437762" y="691051"/>
            <a:ext cx="3020438" cy="451948"/>
          </a:xfrm>
          <a:noFill/>
        </p:spPr>
        <p:txBody>
          <a:bodyPr/>
          <a:lstStyle/>
          <a:p>
            <a:pPr algn="r">
              <a:lnSpc>
                <a:spcPct val="100000"/>
              </a:lnSpc>
            </a:pPr>
            <a:r>
              <a:rPr lang="fr-FR" sz="1600" dirty="0"/>
              <a:t>iv. </a:t>
            </a:r>
            <a:r>
              <a:rPr lang="fr-FR" sz="1600" dirty="0" err="1"/>
              <a:t>economy</a:t>
            </a:r>
            <a:r>
              <a:rPr lang="fr-FR" sz="1600" dirty="0"/>
              <a:t>, </a:t>
            </a:r>
            <a:r>
              <a:rPr lang="fr-FR" sz="1600" dirty="0" err="1"/>
              <a:t>inequality</a:t>
            </a:r>
            <a:r>
              <a:rPr lang="fr-FR" sz="1600" dirty="0"/>
              <a:t> &amp; labour shift</a:t>
            </a:r>
          </a:p>
          <a:p>
            <a:pPr algn="r">
              <a:lnSpc>
                <a:spcPct val="100000"/>
              </a:lnSpc>
            </a:pPr>
            <a:endParaRPr lang="pt-PT" sz="1600" dirty="0">
              <a:solidFill>
                <a:schemeClr val="tx1"/>
              </a:solidFill>
              <a:latin typeface="+mj-lt"/>
            </a:endParaRPr>
          </a:p>
        </p:txBody>
      </p:sp>
    </p:spTree>
    <p:extLst>
      <p:ext uri="{BB962C8B-B14F-4D97-AF65-F5344CB8AC3E}">
        <p14:creationId xmlns:p14="http://schemas.microsoft.com/office/powerpoint/2010/main" val="265914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40BAD7B1-BFFA-3FDA-8CB5-BA0A0776E21A}"/>
              </a:ext>
            </a:extLst>
          </p:cNvPr>
          <p:cNvSpPr>
            <a:spLocks noGrp="1"/>
          </p:cNvSpPr>
          <p:nvPr>
            <p:ph type="title"/>
          </p:nvPr>
        </p:nvSpPr>
        <p:spPr/>
        <p:txBody>
          <a:bodyPr/>
          <a:lstStyle/>
          <a:p>
            <a:r>
              <a:rPr lang="en-US" sz="4000" b="0" i="0" dirty="0">
                <a:solidFill>
                  <a:srgbClr val="7030A0"/>
                </a:solidFill>
                <a:effectLst/>
              </a:rPr>
              <a:t>Changes in the global economy will accelerate over the next decade. </a:t>
            </a:r>
            <a:br>
              <a:rPr lang="en-US" sz="4000" b="0" i="0" dirty="0">
                <a:solidFill>
                  <a:srgbClr val="7030A0"/>
                </a:solidFill>
                <a:effectLst/>
              </a:rPr>
            </a:br>
            <a:endParaRPr lang="fr-FR" dirty="0"/>
          </a:p>
        </p:txBody>
      </p:sp>
      <p:sp>
        <p:nvSpPr>
          <p:cNvPr id="22" name="Espace réservé du contenu 21">
            <a:extLst>
              <a:ext uri="{FF2B5EF4-FFF2-40B4-BE49-F238E27FC236}">
                <a16:creationId xmlns:a16="http://schemas.microsoft.com/office/drawing/2014/main" id="{1C6DFC90-32A4-C4D4-50B7-6C349D4CA208}"/>
              </a:ext>
            </a:extLst>
          </p:cNvPr>
          <p:cNvSpPr>
            <a:spLocks noGrp="1"/>
          </p:cNvSpPr>
          <p:nvPr>
            <p:ph sz="quarter" idx="15"/>
          </p:nvPr>
        </p:nvSpPr>
        <p:spPr/>
        <p:txBody>
          <a:bodyPr/>
          <a:lstStyle/>
          <a:p>
            <a:pPr marL="176213" lvl="1"/>
            <a:r>
              <a:rPr lang="en-US" sz="1200" b="0" i="0" dirty="0">
                <a:solidFill>
                  <a:srgbClr val="7030A0"/>
                </a:solidFill>
                <a:effectLst/>
              </a:rPr>
              <a:t>Economic leadership will fall to innovative states that successfully manage the transformations inherent in the workforce.</a:t>
            </a:r>
          </a:p>
          <a:p>
            <a:pPr marL="176213" lvl="1"/>
            <a:r>
              <a:rPr lang="en-US" sz="1200" b="0" i="0" dirty="0">
                <a:solidFill>
                  <a:srgbClr val="7030A0"/>
                </a:solidFill>
                <a:effectLst/>
              </a:rPr>
              <a:t>Some changes that will occur over the next decade are continuing known trends. Many countries will experience significant changes, such as the shift from manufacturing to services and digital trade.</a:t>
            </a:r>
          </a:p>
        </p:txBody>
      </p:sp>
      <p:sp>
        <p:nvSpPr>
          <p:cNvPr id="23" name="Espace réservé du contenu 22">
            <a:extLst>
              <a:ext uri="{FF2B5EF4-FFF2-40B4-BE49-F238E27FC236}">
                <a16:creationId xmlns:a16="http://schemas.microsoft.com/office/drawing/2014/main" id="{BC08450A-2D21-5638-C3C9-F71DE4B3B865}"/>
              </a:ext>
            </a:extLst>
          </p:cNvPr>
          <p:cNvSpPr>
            <a:spLocks noGrp="1"/>
          </p:cNvSpPr>
          <p:nvPr>
            <p:ph sz="quarter" idx="16"/>
          </p:nvPr>
        </p:nvSpPr>
        <p:spPr/>
        <p:txBody>
          <a:bodyPr/>
          <a:lstStyle/>
          <a:p>
            <a:r>
              <a:rPr lang="en-US" sz="1200" b="0" i="0" dirty="0">
                <a:solidFill>
                  <a:srgbClr val="7030A0"/>
                </a:solidFill>
                <a:effectLst/>
              </a:rPr>
              <a:t>In the coming decades, sub-Saharan countries may have a demographic window of opportunity to reduce poverty. If the arrival of 160 million young people on the </a:t>
            </a:r>
            <a:r>
              <a:rPr lang="en-US" sz="1200" b="0" i="0" dirty="0" err="1">
                <a:solidFill>
                  <a:srgbClr val="7030A0"/>
                </a:solidFill>
                <a:effectLst/>
              </a:rPr>
              <a:t>labour</a:t>
            </a:r>
            <a:r>
              <a:rPr lang="en-US" sz="1200" b="0" i="0" dirty="0">
                <a:solidFill>
                  <a:srgbClr val="7030A0"/>
                </a:solidFill>
                <a:effectLst/>
              </a:rPr>
              <a:t> market between 2010 and 2030 can accelerate economic growth. But this "demographic dividend" is conditional on a fall in their fertility rates. </a:t>
            </a:r>
            <a:endParaRPr lang="fr-FR" sz="1200" dirty="0">
              <a:solidFill>
                <a:srgbClr val="7030A0"/>
              </a:solidFill>
            </a:endParaRPr>
          </a:p>
          <a:p>
            <a:endParaRPr lang="fr-FR" sz="1200" dirty="0"/>
          </a:p>
        </p:txBody>
      </p:sp>
      <p:sp>
        <p:nvSpPr>
          <p:cNvPr id="9" name="Rectangle 9">
            <a:extLst>
              <a:ext uri="{FF2B5EF4-FFF2-40B4-BE49-F238E27FC236}">
                <a16:creationId xmlns:a16="http://schemas.microsoft.com/office/drawing/2014/main" id="{F262CCDC-4E6A-6DB2-6261-AD70D1933B93}"/>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BB0EB96-50B7-EFC6-C848-AADCAEC8CC82}"/>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BD26C854-3D4B-6B1F-C5C7-9DDB6294775C}"/>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9A969055-072C-F2A7-4D33-7ADDDDC3D242}"/>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D5C616C4-DFF3-5804-049E-2EB68CFFC726}"/>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D62C20AD-AB40-8F5F-FF23-870574AE350A}"/>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F7E7AC69-A3CA-0350-3F3F-BBB7817CA497}"/>
              </a:ext>
            </a:extLst>
          </p:cNvPr>
          <p:cNvGrpSpPr/>
          <p:nvPr/>
        </p:nvGrpSpPr>
        <p:grpSpPr>
          <a:xfrm>
            <a:off x="3303156" y="6165890"/>
            <a:ext cx="1229008" cy="119062"/>
            <a:chOff x="685800" y="6165890"/>
            <a:chExt cx="1229008" cy="119062"/>
          </a:xfrm>
        </p:grpSpPr>
        <p:sp>
          <p:nvSpPr>
            <p:cNvPr id="16" name="Rectangle 9">
              <a:extLst>
                <a:ext uri="{FF2B5EF4-FFF2-40B4-BE49-F238E27FC236}">
                  <a16:creationId xmlns:a16="http://schemas.microsoft.com/office/drawing/2014/main" id="{FADDAD25-1013-56FC-5827-D8FBB514B6D2}"/>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CB1AF3DE-0907-38B3-3F38-1EEFAE76AF4D}"/>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5FB3CD02-604C-30E1-01DE-A40CBEAE81DE}"/>
              </a:ext>
            </a:extLst>
          </p:cNvPr>
          <p:cNvSpPr txBox="1"/>
          <p:nvPr/>
        </p:nvSpPr>
        <p:spPr>
          <a:xfrm>
            <a:off x="3303156"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299820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ção do Texto 7">
            <a:extLst>
              <a:ext uri="{FF2B5EF4-FFF2-40B4-BE49-F238E27FC236}">
                <a16:creationId xmlns:a16="http://schemas.microsoft.com/office/drawing/2014/main" id="{E0410A3E-02A2-BC85-9C96-95E548E8D7FF}"/>
              </a:ext>
            </a:extLst>
          </p:cNvPr>
          <p:cNvSpPr>
            <a:spLocks noGrp="1"/>
          </p:cNvSpPr>
          <p:nvPr>
            <p:ph type="body" sz="quarter" idx="14"/>
          </p:nvPr>
        </p:nvSpPr>
        <p:spPr>
          <a:xfrm>
            <a:off x="685800" y="6430170"/>
            <a:ext cx="6292426" cy="267324"/>
          </a:xfrm>
        </p:spPr>
        <p:txBody>
          <a:bodyPr/>
          <a:lstStyle/>
          <a:p>
            <a:r>
              <a:rPr lang="pt-PT" dirty="0"/>
              <a:t>https://www.mckinsey.com/industries/public-and-social-sector/our-insights/defining-the-skills-citizens-will-need-in-the-future-world-of-work</a:t>
            </a:r>
          </a:p>
        </p:txBody>
      </p:sp>
      <p:sp>
        <p:nvSpPr>
          <p:cNvPr id="9" name="Marcador de Posição do Texto 8">
            <a:extLst>
              <a:ext uri="{FF2B5EF4-FFF2-40B4-BE49-F238E27FC236}">
                <a16:creationId xmlns:a16="http://schemas.microsoft.com/office/drawing/2014/main" id="{0FDA2025-9952-B9D5-FA22-3613D2029203}"/>
              </a:ext>
            </a:extLst>
          </p:cNvPr>
          <p:cNvSpPr>
            <a:spLocks noGrp="1"/>
          </p:cNvSpPr>
          <p:nvPr>
            <p:ph type="body" idx="28"/>
          </p:nvPr>
        </p:nvSpPr>
        <p:spPr>
          <a:xfrm>
            <a:off x="685800" y="691051"/>
            <a:ext cx="2113518" cy="451948"/>
          </a:xfrm>
        </p:spPr>
        <p:txBody>
          <a:bodyPr/>
          <a:lstStyle/>
          <a:p>
            <a:r>
              <a:rPr lang="pt-PT" dirty="0" err="1"/>
              <a:t>Foundational</a:t>
            </a:r>
            <a:r>
              <a:rPr lang="pt-PT" dirty="0"/>
              <a:t> </a:t>
            </a:r>
            <a:r>
              <a:rPr lang="pt-PT" dirty="0" err="1"/>
              <a:t>skills</a:t>
            </a:r>
            <a:r>
              <a:rPr lang="pt-PT" dirty="0"/>
              <a:t> in </a:t>
            </a:r>
            <a:r>
              <a:rPr lang="pt-PT" dirty="0" err="1"/>
              <a:t>the</a:t>
            </a:r>
            <a:r>
              <a:rPr lang="pt-PT" dirty="0"/>
              <a:t> future </a:t>
            </a:r>
            <a:r>
              <a:rPr lang="pt-PT" dirty="0" err="1"/>
              <a:t>of</a:t>
            </a:r>
            <a:r>
              <a:rPr lang="pt-PT" dirty="0"/>
              <a:t> </a:t>
            </a:r>
            <a:r>
              <a:rPr lang="pt-PT" dirty="0" err="1"/>
              <a:t>work</a:t>
            </a:r>
            <a:endParaRPr lang="pt-PT" dirty="0"/>
          </a:p>
        </p:txBody>
      </p:sp>
      <p:pic>
        <p:nvPicPr>
          <p:cNvPr id="12" name="Imagem 11">
            <a:extLst>
              <a:ext uri="{FF2B5EF4-FFF2-40B4-BE49-F238E27FC236}">
                <a16:creationId xmlns:a16="http://schemas.microsoft.com/office/drawing/2014/main" id="{22ED0A0E-E6D4-8D60-2DF9-7CB2B7F20E3B}"/>
              </a:ext>
            </a:extLst>
          </p:cNvPr>
          <p:cNvPicPr>
            <a:picLocks noChangeAspect="1"/>
          </p:cNvPicPr>
          <p:nvPr/>
        </p:nvPicPr>
        <p:blipFill rotWithShape="1">
          <a:blip r:embed="rId2"/>
          <a:srcRect t="4169" b="2327"/>
          <a:stretch/>
        </p:blipFill>
        <p:spPr>
          <a:xfrm>
            <a:off x="2839624" y="260214"/>
            <a:ext cx="6292427" cy="6150314"/>
          </a:xfrm>
          <a:prstGeom prst="rect">
            <a:avLst/>
          </a:prstGeom>
        </p:spPr>
      </p:pic>
      <p:sp>
        <p:nvSpPr>
          <p:cNvPr id="13" name="CaixaDeTexto 12">
            <a:extLst>
              <a:ext uri="{FF2B5EF4-FFF2-40B4-BE49-F238E27FC236}">
                <a16:creationId xmlns:a16="http://schemas.microsoft.com/office/drawing/2014/main" id="{F249D046-4FD2-964E-27C3-2222AD50604B}"/>
              </a:ext>
            </a:extLst>
          </p:cNvPr>
          <p:cNvSpPr txBox="1"/>
          <p:nvPr/>
        </p:nvSpPr>
        <p:spPr>
          <a:xfrm>
            <a:off x="685800" y="1284051"/>
            <a:ext cx="2232498" cy="201530"/>
          </a:xfrm>
          <a:prstGeom prst="rect">
            <a:avLst/>
          </a:prstGeom>
          <a:noFill/>
        </p:spPr>
        <p:txBody>
          <a:bodyPr wrap="square" lIns="0" tIns="0" rIns="0" bIns="0" rtlCol="0">
            <a:spAutoFit/>
          </a:bodyPr>
          <a:lstStyle/>
          <a:p>
            <a:pPr>
              <a:lnSpc>
                <a:spcPct val="120000"/>
              </a:lnSpc>
            </a:pPr>
            <a:r>
              <a:rPr lang="pt-PT" sz="1200" dirty="0" err="1">
                <a:solidFill>
                  <a:schemeClr val="tx2"/>
                </a:solidFill>
              </a:rPr>
              <a:t>McKinsey</a:t>
            </a:r>
            <a:r>
              <a:rPr lang="pt-PT" sz="1200" dirty="0">
                <a:solidFill>
                  <a:schemeClr val="tx2"/>
                </a:solidFill>
              </a:rPr>
              <a:t> &amp; </a:t>
            </a:r>
            <a:r>
              <a:rPr lang="pt-PT" sz="1200" dirty="0" err="1">
                <a:solidFill>
                  <a:schemeClr val="tx2"/>
                </a:solidFill>
              </a:rPr>
              <a:t>Company</a:t>
            </a:r>
            <a:endParaRPr lang="pt-PT" sz="1200" dirty="0">
              <a:solidFill>
                <a:schemeClr val="tx2"/>
              </a:solidFill>
            </a:endParaRPr>
          </a:p>
        </p:txBody>
      </p:sp>
    </p:spTree>
    <p:extLst>
      <p:ext uri="{BB962C8B-B14F-4D97-AF65-F5344CB8AC3E}">
        <p14:creationId xmlns:p14="http://schemas.microsoft.com/office/powerpoint/2010/main" val="282618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136BE821-DFF9-9338-296D-6E73AED2B1EB}"/>
              </a:ext>
            </a:extLst>
          </p:cNvPr>
          <p:cNvSpPr>
            <a:spLocks noGrp="1"/>
          </p:cNvSpPr>
          <p:nvPr>
            <p:ph sz="quarter" idx="15"/>
          </p:nvPr>
        </p:nvSpPr>
        <p:spPr>
          <a:xfrm>
            <a:off x="564205" y="2971800"/>
            <a:ext cx="2490280" cy="3030166"/>
          </a:xfrm>
        </p:spPr>
        <p:txBody>
          <a:bodyPr/>
          <a:lstStyle/>
          <a:p>
            <a:r>
              <a:rPr lang="en-US" sz="1200" b="0" i="0" dirty="0">
                <a:solidFill>
                  <a:srgbClr val="632E62"/>
                </a:solidFill>
                <a:effectLst/>
              </a:rPr>
              <a:t>Economy continues to be an engine of development. However, the current models are being questioned and new ones seem to emerge:</a:t>
            </a:r>
          </a:p>
          <a:p>
            <a:pPr marL="171450" lvl="1" indent="-171450"/>
            <a:r>
              <a:rPr lang="en-US" sz="1000" b="1" dirty="0">
                <a:solidFill>
                  <a:srgbClr val="632E62"/>
                </a:solidFill>
              </a:rPr>
              <a:t>New activities &amp; products</a:t>
            </a:r>
            <a:r>
              <a:rPr lang="en-US" sz="1000" b="0" i="0" dirty="0">
                <a:solidFill>
                  <a:srgbClr val="632E62"/>
                </a:solidFill>
                <a:effectLst/>
              </a:rPr>
              <a:t>: the focus on sustainability and the lack the resources, as well as the boost on technology, are creating a new set od needs and products and making others obsolete. </a:t>
            </a:r>
          </a:p>
          <a:p>
            <a:pPr marL="171450" lvl="1" indent="-171450"/>
            <a:r>
              <a:rPr lang="en-US" sz="1000" b="1" i="0" dirty="0">
                <a:solidFill>
                  <a:srgbClr val="632E62"/>
                </a:solidFill>
                <a:effectLst/>
              </a:rPr>
              <a:t>Labor force </a:t>
            </a:r>
            <a:r>
              <a:rPr lang="en-US" sz="1000" b="0" i="0" dirty="0">
                <a:solidFill>
                  <a:srgbClr val="632E62"/>
                </a:solidFill>
                <a:effectLst/>
              </a:rPr>
              <a:t>: the high speed of change in activities and products demand for new types of skills and knowledge. Many people need to transition to a new work ethos and need to update their competences. Besides, different generations will need to coexist in the workspace. </a:t>
            </a:r>
          </a:p>
        </p:txBody>
      </p:sp>
      <p:sp>
        <p:nvSpPr>
          <p:cNvPr id="4" name="Espace réservé du contenu 3">
            <a:extLst>
              <a:ext uri="{FF2B5EF4-FFF2-40B4-BE49-F238E27FC236}">
                <a16:creationId xmlns:a16="http://schemas.microsoft.com/office/drawing/2014/main" id="{6DA8C16B-9C07-56D3-2FFE-C315A630DFBC}"/>
              </a:ext>
            </a:extLst>
          </p:cNvPr>
          <p:cNvSpPr>
            <a:spLocks noGrp="1"/>
          </p:cNvSpPr>
          <p:nvPr>
            <p:ph sz="quarter" idx="16"/>
          </p:nvPr>
        </p:nvSpPr>
        <p:spPr/>
        <p:txBody>
          <a:bodyPr/>
          <a:lstStyle/>
          <a:p>
            <a:pPr marL="179388" lvl="1">
              <a:buNone/>
            </a:pPr>
            <a:r>
              <a:rPr lang="en-US" sz="1200" b="0" i="0" dirty="0">
                <a:solidFill>
                  <a:srgbClr val="632E62"/>
                </a:solidFill>
                <a:effectLst/>
              </a:rPr>
              <a:t>​</a:t>
            </a:r>
            <a:r>
              <a:rPr lang="en-US" sz="1000" b="1" dirty="0">
                <a:solidFill>
                  <a:srgbClr val="632E62"/>
                </a:solidFill>
              </a:rPr>
              <a:t>Emerging economies </a:t>
            </a:r>
            <a:r>
              <a:rPr lang="en-US" sz="1000" dirty="0">
                <a:solidFill>
                  <a:srgbClr val="632E62"/>
                </a:solidFill>
              </a:rPr>
              <a:t>(from the global south) seem to have the potential to play key roles in the global economy. Increased economic dynamics are expected in these countries, although this can come with social inequalities.</a:t>
            </a:r>
          </a:p>
          <a:p>
            <a:pPr marL="179388" lvl="1">
              <a:buNone/>
            </a:pPr>
            <a:r>
              <a:rPr lang="en-US" sz="1000" b="1" i="0" dirty="0">
                <a:solidFill>
                  <a:srgbClr val="632E62"/>
                </a:solidFill>
                <a:effectLst/>
              </a:rPr>
              <a:t>Nature of work</a:t>
            </a:r>
            <a:r>
              <a:rPr lang="en-US" sz="1000" dirty="0">
                <a:solidFill>
                  <a:srgbClr val="632E62"/>
                </a:solidFill>
              </a:rPr>
              <a:t>: the “job for life” is an outdated concept. Work seems to be much more oriented to results and shorter-term assignments, many of them possible to be carried in any part of the world.</a:t>
            </a:r>
          </a:p>
          <a:p>
            <a:pPr marL="179388" lvl="1">
              <a:buNone/>
            </a:pPr>
            <a:r>
              <a:rPr lang="en-US" sz="1000" b="1" dirty="0">
                <a:solidFill>
                  <a:srgbClr val="632E62"/>
                </a:solidFill>
              </a:rPr>
              <a:t>New form of </a:t>
            </a:r>
            <a:r>
              <a:rPr lang="en-US" sz="1000" b="1" dirty="0" err="1">
                <a:solidFill>
                  <a:srgbClr val="632E62"/>
                </a:solidFill>
              </a:rPr>
              <a:t>organisations</a:t>
            </a:r>
            <a:r>
              <a:rPr lang="en-US" sz="1000" dirty="0">
                <a:solidFill>
                  <a:srgbClr val="632E62"/>
                </a:solidFill>
              </a:rPr>
              <a:t>: the hierarchical structure tends to be replaced by a more flexible and fluid one, in which teamwork, autonomy and responsibility are highly valued</a:t>
            </a:r>
            <a:endParaRPr lang="en-US" sz="800" b="0" i="0" dirty="0">
              <a:solidFill>
                <a:srgbClr val="632E62"/>
              </a:solidFill>
              <a:effectLst/>
            </a:endParaRPr>
          </a:p>
          <a:p>
            <a:pPr marL="179388" lvl="1">
              <a:buNone/>
            </a:pPr>
            <a:endParaRPr lang="en-US" sz="1000" b="0" i="0" dirty="0">
              <a:solidFill>
                <a:srgbClr val="632E62"/>
              </a:solidFill>
              <a:effectLst/>
            </a:endParaRPr>
          </a:p>
          <a:p>
            <a:endParaRPr lang="en-US" sz="1200" b="0" i="0" dirty="0">
              <a:solidFill>
                <a:srgbClr val="374151"/>
              </a:solidFill>
              <a:effectLst/>
            </a:endParaRPr>
          </a:p>
          <a:p>
            <a:endParaRPr lang="en-US" sz="1200" b="0" i="0" dirty="0">
              <a:solidFill>
                <a:srgbClr val="374151"/>
              </a:solidFill>
              <a:effectLst/>
            </a:endParaRPr>
          </a:p>
          <a:p>
            <a:endParaRPr lang="fr-FR" sz="1200" dirty="0">
              <a:solidFill>
                <a:srgbClr val="632E62"/>
              </a:solidFill>
            </a:endParaRPr>
          </a:p>
          <a:p>
            <a:endParaRPr lang="fr-FR" dirty="0"/>
          </a:p>
        </p:txBody>
      </p:sp>
      <p:sp>
        <p:nvSpPr>
          <p:cNvPr id="24" name="Espace réservé du contenu 23">
            <a:extLst>
              <a:ext uri="{FF2B5EF4-FFF2-40B4-BE49-F238E27FC236}">
                <a16:creationId xmlns:a16="http://schemas.microsoft.com/office/drawing/2014/main" id="{99321122-F981-AB65-8B8F-F6610ABD037B}"/>
              </a:ext>
            </a:extLst>
          </p:cNvPr>
          <p:cNvSpPr>
            <a:spLocks noGrp="1"/>
          </p:cNvSpPr>
          <p:nvPr>
            <p:ph sz="quarter" idx="17"/>
          </p:nvPr>
        </p:nvSpPr>
        <p:spPr/>
        <p:txBody>
          <a:bodyPr/>
          <a:lstStyle/>
          <a:p>
            <a:r>
              <a:rPr lang="en-US" sz="2400" dirty="0">
                <a:solidFill>
                  <a:srgbClr val="837CC5"/>
                </a:solidFill>
              </a:rPr>
              <a:t>How scouting …?</a:t>
            </a:r>
          </a:p>
          <a:p>
            <a:r>
              <a:rPr lang="en-US" sz="1200" b="1" dirty="0">
                <a:solidFill>
                  <a:srgbClr val="632E62"/>
                </a:solidFill>
              </a:rPr>
              <a:t>Will contribute:</a:t>
            </a:r>
          </a:p>
          <a:p>
            <a:pPr marL="179388" lvl="1">
              <a:buNone/>
            </a:pPr>
            <a:r>
              <a:rPr lang="en-US" sz="1000" dirty="0">
                <a:solidFill>
                  <a:srgbClr val="632E62"/>
                </a:solidFill>
              </a:rPr>
              <a:t>To develop personal resilience, creativity, and 21</a:t>
            </a:r>
            <a:r>
              <a:rPr lang="en-US" sz="1000" baseline="30000" dirty="0">
                <a:solidFill>
                  <a:srgbClr val="632E62"/>
                </a:solidFill>
              </a:rPr>
              <a:t>st</a:t>
            </a:r>
            <a:r>
              <a:rPr lang="en-US" sz="1000" dirty="0">
                <a:solidFill>
                  <a:srgbClr val="632E62"/>
                </a:solidFill>
              </a:rPr>
              <a:t> century skills.</a:t>
            </a:r>
          </a:p>
          <a:p>
            <a:pPr marL="179388" lvl="1">
              <a:buNone/>
            </a:pPr>
            <a:r>
              <a:rPr lang="en-US" sz="1000" dirty="0">
                <a:solidFill>
                  <a:srgbClr val="632E62"/>
                </a:solidFill>
              </a:rPr>
              <a:t>To enhance autonomy, sense of responsibility and spirit of initiative.</a:t>
            </a:r>
          </a:p>
          <a:p>
            <a:pPr>
              <a:buNone/>
            </a:pPr>
            <a:r>
              <a:rPr lang="en-US" sz="1200" b="1" dirty="0">
                <a:solidFill>
                  <a:srgbClr val="632E62"/>
                </a:solidFill>
              </a:rPr>
              <a:t>Will integrate </a:t>
            </a:r>
          </a:p>
          <a:p>
            <a:pPr marL="179388" lvl="1">
              <a:buNone/>
            </a:pPr>
            <a:r>
              <a:rPr lang="en-US" sz="1000" dirty="0">
                <a:solidFill>
                  <a:srgbClr val="632E62"/>
                </a:solidFill>
              </a:rPr>
              <a:t>Flexibility and new forms of </a:t>
            </a:r>
            <a:r>
              <a:rPr lang="en-US" sz="1000" dirty="0" err="1">
                <a:solidFill>
                  <a:srgbClr val="632E62"/>
                </a:solidFill>
              </a:rPr>
              <a:t>organisation</a:t>
            </a:r>
            <a:endParaRPr lang="fr-FR" sz="1000" dirty="0"/>
          </a:p>
        </p:txBody>
      </p:sp>
      <p:sp>
        <p:nvSpPr>
          <p:cNvPr id="5" name="Espace réservé du texte 4">
            <a:extLst>
              <a:ext uri="{FF2B5EF4-FFF2-40B4-BE49-F238E27FC236}">
                <a16:creationId xmlns:a16="http://schemas.microsoft.com/office/drawing/2014/main" id="{8DCA4AE7-CA8D-24C8-524E-342D54CA5C81}"/>
              </a:ext>
            </a:extLst>
          </p:cNvPr>
          <p:cNvSpPr>
            <a:spLocks noGrp="1"/>
          </p:cNvSpPr>
          <p:nvPr>
            <p:ph type="body" idx="28"/>
          </p:nvPr>
        </p:nvSpPr>
        <p:spPr/>
        <p:txBody>
          <a:bodyPr/>
          <a:lstStyle/>
          <a:p>
            <a:r>
              <a:rPr lang="fr-FR" dirty="0" err="1"/>
              <a:t>economy</a:t>
            </a:r>
            <a:endParaRPr lang="fr-FR" dirty="0"/>
          </a:p>
        </p:txBody>
      </p:sp>
      <p:sp>
        <p:nvSpPr>
          <p:cNvPr id="27" name="Rectangle 26">
            <a:extLst>
              <a:ext uri="{FF2B5EF4-FFF2-40B4-BE49-F238E27FC236}">
                <a16:creationId xmlns:a16="http://schemas.microsoft.com/office/drawing/2014/main" id="{7AC11AD8-613B-239E-FAA9-A06CCAEE3AF5}"/>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686C7345-35F2-8F4F-F4CD-485A44292401}"/>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A34384B4-383C-3C6B-7892-84FFA5D3B112}"/>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2C23433-3034-8EF6-7FDB-069C72635F8C}"/>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CAC373B-8B69-AAED-5ED6-1CE38FC53E1F}"/>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2252804D-3FEF-D4ED-7829-CAA130D1822D}"/>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23">
            <a:extLst>
              <a:ext uri="{FF2B5EF4-FFF2-40B4-BE49-F238E27FC236}">
                <a16:creationId xmlns:a16="http://schemas.microsoft.com/office/drawing/2014/main" id="{75DB7553-2A45-2573-5F26-AD2922BAD279}"/>
              </a:ext>
            </a:extLst>
          </p:cNvPr>
          <p:cNvGrpSpPr/>
          <p:nvPr/>
        </p:nvGrpSpPr>
        <p:grpSpPr>
          <a:xfrm>
            <a:off x="3303156" y="6169113"/>
            <a:ext cx="1229008" cy="119062"/>
            <a:chOff x="685800" y="6165890"/>
            <a:chExt cx="1229008" cy="119062"/>
          </a:xfrm>
        </p:grpSpPr>
        <p:sp>
          <p:nvSpPr>
            <p:cNvPr id="34" name="Rectangle 9">
              <a:extLst>
                <a:ext uri="{FF2B5EF4-FFF2-40B4-BE49-F238E27FC236}">
                  <a16:creationId xmlns:a16="http://schemas.microsoft.com/office/drawing/2014/main" id="{04CA20E9-C637-2E72-2442-555B02BE08C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504545C9-2283-2F01-35F8-AADBA07104E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TextBox 26">
            <a:extLst>
              <a:ext uri="{FF2B5EF4-FFF2-40B4-BE49-F238E27FC236}">
                <a16:creationId xmlns:a16="http://schemas.microsoft.com/office/drawing/2014/main" id="{CFCC0846-2626-4CA5-CCEA-8F539678F599}"/>
              </a:ext>
            </a:extLst>
          </p:cNvPr>
          <p:cNvSpPr txBox="1"/>
          <p:nvPr/>
        </p:nvSpPr>
        <p:spPr>
          <a:xfrm>
            <a:off x="3303156" y="6297053"/>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365710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âtiment, extérieur, ciel, montagne&#10;&#10;Description générée automatiquement">
            <a:extLst>
              <a:ext uri="{FF2B5EF4-FFF2-40B4-BE49-F238E27FC236}">
                <a16:creationId xmlns:a16="http://schemas.microsoft.com/office/drawing/2014/main" id="{E3593E94-D68E-8547-880C-9002AD343F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190D5371-A1AA-1B49-E073-85B417F09183}"/>
              </a:ext>
            </a:extLst>
          </p:cNvPr>
          <p:cNvSpPr/>
          <p:nvPr/>
        </p:nvSpPr>
        <p:spPr>
          <a:xfrm>
            <a:off x="0" y="0"/>
            <a:ext cx="9144000" cy="68580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600" dirty="0">
              <a:solidFill>
                <a:schemeClr val="bg1"/>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23FC684D-A222-1065-2CF7-994ED6CB3369}"/>
              </a:ext>
            </a:extLst>
          </p:cNvPr>
          <p:cNvSpPr/>
          <p:nvPr/>
        </p:nvSpPr>
        <p:spPr>
          <a:xfrm>
            <a:off x="5141081" y="385281"/>
            <a:ext cx="4063428"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6" name="Content Placeholder 8">
            <a:extLst>
              <a:ext uri="{FF2B5EF4-FFF2-40B4-BE49-F238E27FC236}">
                <a16:creationId xmlns:a16="http://schemas.microsoft.com/office/drawing/2014/main" id="{E4478D13-EE03-6F41-A526-E7D8E0C4C98D}"/>
              </a:ext>
            </a:extLst>
          </p:cNvPr>
          <p:cNvSpPr txBox="1">
            <a:spLocks/>
          </p:cNvSpPr>
          <p:nvPr/>
        </p:nvSpPr>
        <p:spPr>
          <a:xfrm>
            <a:off x="3772809" y="1413627"/>
            <a:ext cx="4939367" cy="513626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sz="5400" dirty="0">
                <a:solidFill>
                  <a:schemeClr val="bg1"/>
                </a:solidFill>
              </a:rPr>
              <a:t>Over 60% of the land projected to become urban by 2030 is yet to be built.</a:t>
            </a:r>
          </a:p>
          <a:p>
            <a:pPr>
              <a:lnSpc>
                <a:spcPct val="100000"/>
              </a:lnSpc>
              <a:spcAft>
                <a:spcPts val="0"/>
              </a:spcAft>
            </a:pPr>
            <a:r>
              <a:rPr lang="en-US" sz="2000" dirty="0">
                <a:solidFill>
                  <a:srgbClr val="DB0091"/>
                </a:solidFill>
              </a:rPr>
              <a:t>Fact sheet – </a:t>
            </a:r>
            <a:r>
              <a:rPr lang="en-US" sz="2000" dirty="0" err="1">
                <a:solidFill>
                  <a:srgbClr val="DB0091"/>
                </a:solidFill>
              </a:rPr>
              <a:t>ecosoc</a:t>
            </a:r>
            <a:r>
              <a:rPr lang="en-US" sz="2000" dirty="0">
                <a:solidFill>
                  <a:srgbClr val="DB0091"/>
                </a:solidFill>
              </a:rPr>
              <a:t> – UN (2014) </a:t>
            </a:r>
            <a:endParaRPr lang="en-US" sz="700" dirty="0">
              <a:solidFill>
                <a:srgbClr val="DB0091"/>
              </a:solidFill>
            </a:endParaRPr>
          </a:p>
          <a:p>
            <a:pPr>
              <a:lnSpc>
                <a:spcPct val="100000"/>
              </a:lnSpc>
              <a:spcAft>
                <a:spcPts val="0"/>
              </a:spcAft>
            </a:pPr>
            <a:endParaRPr lang="en-US" sz="1200" dirty="0">
              <a:solidFill>
                <a:schemeClr val="bg1"/>
              </a:solidFill>
              <a:hlinkClick r:id="rId4">
                <a:extLst>
                  <a:ext uri="{A12FA001-AC4F-418D-AE19-62706E023703}">
                    <ahyp:hlinkClr xmlns:ahyp="http://schemas.microsoft.com/office/drawing/2018/hyperlinkcolor" val="tx"/>
                  </a:ext>
                </a:extLst>
              </a:hlinkClick>
            </a:endParaRPr>
          </a:p>
        </p:txBody>
      </p:sp>
      <p:sp>
        <p:nvSpPr>
          <p:cNvPr id="8" name="Marcador de Posição do Texto 7">
            <a:extLst>
              <a:ext uri="{FF2B5EF4-FFF2-40B4-BE49-F238E27FC236}">
                <a16:creationId xmlns:a16="http://schemas.microsoft.com/office/drawing/2014/main" id="{5FE3BEAB-B234-221A-FC5F-A29F49938B2E}"/>
              </a:ext>
            </a:extLst>
          </p:cNvPr>
          <p:cNvSpPr>
            <a:spLocks noGrp="1"/>
          </p:cNvSpPr>
          <p:nvPr>
            <p:ph type="body" idx="4294967295"/>
          </p:nvPr>
        </p:nvSpPr>
        <p:spPr>
          <a:xfrm>
            <a:off x="0" y="690563"/>
            <a:ext cx="7772400" cy="452437"/>
          </a:xfrm>
        </p:spPr>
        <p:txBody>
          <a:bodyPr/>
          <a:lstStyle/>
          <a:p>
            <a:pPr algn="r"/>
            <a:r>
              <a:rPr lang="fr-FR" sz="1800" dirty="0"/>
              <a:t>v. </a:t>
            </a:r>
            <a:r>
              <a:rPr lang="fr-FR" sz="1800" dirty="0" err="1"/>
              <a:t>rapid</a:t>
            </a:r>
            <a:r>
              <a:rPr lang="fr-FR" sz="1800" dirty="0"/>
              <a:t> urbanisation</a:t>
            </a:r>
          </a:p>
          <a:p>
            <a:endParaRPr lang="pt-PT" dirty="0"/>
          </a:p>
        </p:txBody>
      </p:sp>
    </p:spTree>
    <p:extLst>
      <p:ext uri="{BB962C8B-B14F-4D97-AF65-F5344CB8AC3E}">
        <p14:creationId xmlns:p14="http://schemas.microsoft.com/office/powerpoint/2010/main" val="2187210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Posição de Conteúdo 16">
            <a:extLst>
              <a:ext uri="{FF2B5EF4-FFF2-40B4-BE49-F238E27FC236}">
                <a16:creationId xmlns:a16="http://schemas.microsoft.com/office/drawing/2014/main" id="{FDFBC5F6-D6BA-FB17-2C07-A14E941A73D9}"/>
              </a:ext>
            </a:extLst>
          </p:cNvPr>
          <p:cNvSpPr>
            <a:spLocks noGrp="1"/>
          </p:cNvSpPr>
          <p:nvPr>
            <p:ph sz="quarter" idx="15"/>
          </p:nvPr>
        </p:nvSpPr>
        <p:spPr>
          <a:xfrm>
            <a:off x="685800" y="2874237"/>
            <a:ext cx="2286000" cy="2636349"/>
          </a:xfrm>
        </p:spPr>
        <p:txBody>
          <a:bodyPr/>
          <a:lstStyle/>
          <a:p>
            <a:r>
              <a:rPr lang="en-GB" sz="1200" dirty="0"/>
              <a:t>Since around 2010 more than 50% of world population lives in urban areas. The forecast is that this percentage may rise up to 70% in 2060.</a:t>
            </a:r>
          </a:p>
        </p:txBody>
      </p:sp>
      <p:pic>
        <p:nvPicPr>
          <p:cNvPr id="21" name="Marcador de Posição de Conteúdo 20">
            <a:extLst>
              <a:ext uri="{FF2B5EF4-FFF2-40B4-BE49-F238E27FC236}">
                <a16:creationId xmlns:a16="http://schemas.microsoft.com/office/drawing/2014/main" id="{13204911-3745-8372-A405-1286D9DCBE19}"/>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3059348" y="2874238"/>
            <a:ext cx="5864515" cy="2743199"/>
          </a:xfrm>
        </p:spPr>
      </p:pic>
      <p:sp>
        <p:nvSpPr>
          <p:cNvPr id="19" name="Marcador de Posição do Texto 18">
            <a:extLst>
              <a:ext uri="{FF2B5EF4-FFF2-40B4-BE49-F238E27FC236}">
                <a16:creationId xmlns:a16="http://schemas.microsoft.com/office/drawing/2014/main" id="{1464DE62-779D-044B-DB63-B9BD52DF12E3}"/>
              </a:ext>
            </a:extLst>
          </p:cNvPr>
          <p:cNvSpPr>
            <a:spLocks noGrp="1"/>
          </p:cNvSpPr>
          <p:nvPr>
            <p:ph type="body" idx="28"/>
          </p:nvPr>
        </p:nvSpPr>
        <p:spPr/>
        <p:txBody>
          <a:bodyPr/>
          <a:lstStyle/>
          <a:p>
            <a:r>
              <a:rPr lang="en-GB" dirty="0"/>
              <a:t>Urban vs Rural population</a:t>
            </a:r>
          </a:p>
        </p:txBody>
      </p:sp>
      <p:sp>
        <p:nvSpPr>
          <p:cNvPr id="5" name="Rectangle 9">
            <a:extLst>
              <a:ext uri="{FF2B5EF4-FFF2-40B4-BE49-F238E27FC236}">
                <a16:creationId xmlns:a16="http://schemas.microsoft.com/office/drawing/2014/main" id="{04A5ECF3-BB54-B641-0AE5-760B15C78CA0}"/>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FFD18DC3-0D3E-36A8-0833-B4A0EE35D65A}"/>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7E6ACAAB-3C96-D301-AC39-3C7BF5FAEE6A}"/>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BC82819B-8CBF-58CF-B776-2958C04C2063}"/>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2E76233B-3D84-4455-3AE8-80EC2EDCC978}"/>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E5752D8F-BE4D-EAED-67B6-3454C3FE6DF1}"/>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 name="Group 38">
            <a:extLst>
              <a:ext uri="{FF2B5EF4-FFF2-40B4-BE49-F238E27FC236}">
                <a16:creationId xmlns:a16="http://schemas.microsoft.com/office/drawing/2014/main" id="{66C1DDBC-1DD5-13E7-3A35-3FCA79AF95BE}"/>
              </a:ext>
            </a:extLst>
          </p:cNvPr>
          <p:cNvGrpSpPr/>
          <p:nvPr/>
        </p:nvGrpSpPr>
        <p:grpSpPr>
          <a:xfrm>
            <a:off x="3303156" y="6165890"/>
            <a:ext cx="1229008" cy="119062"/>
            <a:chOff x="685800" y="6165890"/>
            <a:chExt cx="1229008" cy="119062"/>
          </a:xfrm>
        </p:grpSpPr>
        <p:sp>
          <p:nvSpPr>
            <p:cNvPr id="12" name="Rectangle 9">
              <a:extLst>
                <a:ext uri="{FF2B5EF4-FFF2-40B4-BE49-F238E27FC236}">
                  <a16:creationId xmlns:a16="http://schemas.microsoft.com/office/drawing/2014/main" id="{6772F9D3-CE87-B1B9-6E1D-72BE61C4158A}"/>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3F4B87B9-753C-7C61-5CBD-878A60F447E0}"/>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TextBox 41">
            <a:extLst>
              <a:ext uri="{FF2B5EF4-FFF2-40B4-BE49-F238E27FC236}">
                <a16:creationId xmlns:a16="http://schemas.microsoft.com/office/drawing/2014/main" id="{AF23FEE5-9717-8B13-CDA2-BA5414001F02}"/>
              </a:ext>
            </a:extLst>
          </p:cNvPr>
          <p:cNvSpPr txBox="1"/>
          <p:nvPr/>
        </p:nvSpPr>
        <p:spPr>
          <a:xfrm>
            <a:off x="3303156"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22" name="CaixaDeTexto 21">
            <a:extLst>
              <a:ext uri="{FF2B5EF4-FFF2-40B4-BE49-F238E27FC236}">
                <a16:creationId xmlns:a16="http://schemas.microsoft.com/office/drawing/2014/main" id="{2DAC2CF9-7318-CF71-7E5B-BEACA0130ACA}"/>
              </a:ext>
            </a:extLst>
          </p:cNvPr>
          <p:cNvSpPr txBox="1"/>
          <p:nvPr/>
        </p:nvSpPr>
        <p:spPr>
          <a:xfrm>
            <a:off x="4532164" y="5895591"/>
            <a:ext cx="5165387" cy="167995"/>
          </a:xfrm>
          <a:prstGeom prst="rect">
            <a:avLst/>
          </a:prstGeom>
          <a:noFill/>
        </p:spPr>
        <p:txBody>
          <a:bodyPr wrap="square" lIns="0" tIns="0" rIns="0" bIns="0" rtlCol="0">
            <a:spAutoFit/>
          </a:bodyPr>
          <a:lstStyle/>
          <a:p>
            <a:pPr>
              <a:lnSpc>
                <a:spcPct val="120000"/>
              </a:lnSpc>
            </a:pPr>
            <a:r>
              <a:rPr lang="en-US" sz="1000" dirty="0" err="1">
                <a:solidFill>
                  <a:schemeClr val="tx2"/>
                </a:solidFill>
              </a:rPr>
              <a:t>Saez</a:t>
            </a:r>
            <a:r>
              <a:rPr lang="en-US" sz="1000" dirty="0">
                <a:solidFill>
                  <a:schemeClr val="tx2"/>
                </a:solidFill>
              </a:rPr>
              <a:t> </a:t>
            </a:r>
            <a:r>
              <a:rPr lang="en-US" sz="1000" dirty="0" err="1">
                <a:solidFill>
                  <a:schemeClr val="tx2"/>
                </a:solidFill>
              </a:rPr>
              <a:t>Reale</a:t>
            </a:r>
            <a:r>
              <a:rPr lang="en-US" sz="1000" dirty="0">
                <a:solidFill>
                  <a:schemeClr val="tx2"/>
                </a:solidFill>
              </a:rPr>
              <a:t>, Alejandro. (2019). Walkability as a sustainable urban public policy.</a:t>
            </a:r>
            <a:endParaRPr lang="pt-PT" sz="1000" dirty="0">
              <a:solidFill>
                <a:schemeClr val="tx2"/>
              </a:solidFill>
            </a:endParaRPr>
          </a:p>
        </p:txBody>
      </p:sp>
    </p:spTree>
    <p:extLst>
      <p:ext uri="{BB962C8B-B14F-4D97-AF65-F5344CB8AC3E}">
        <p14:creationId xmlns:p14="http://schemas.microsoft.com/office/powerpoint/2010/main" val="110560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p:txBody>
          <a:bodyPr/>
          <a:lstStyle/>
          <a:p>
            <a:r>
              <a:rPr lang="en-US" sz="1800" dirty="0">
                <a:solidFill>
                  <a:srgbClr val="632E62"/>
                </a:solidFill>
              </a:rPr>
              <a:t>introduction</a:t>
            </a:r>
            <a:endParaRPr lang="en-US" sz="1800" dirty="0"/>
          </a:p>
        </p:txBody>
      </p:sp>
      <p:sp>
        <p:nvSpPr>
          <p:cNvPr id="31" name="Text Placeholder 30"/>
          <p:cNvSpPr>
            <a:spLocks noGrp="1"/>
          </p:cNvSpPr>
          <p:nvPr>
            <p:ph type="body" sz="quarter" idx="11"/>
          </p:nvPr>
        </p:nvSpPr>
        <p:spPr/>
        <p:txBody>
          <a:bodyPr/>
          <a:lstStyle/>
          <a:p>
            <a:r>
              <a:rPr lang="en-US"/>
              <a:t>01</a:t>
            </a:r>
            <a:endParaRPr lang="en-US" dirty="0"/>
          </a:p>
        </p:txBody>
      </p:sp>
      <p:sp>
        <p:nvSpPr>
          <p:cNvPr id="5" name="Text Placeholder 4"/>
          <p:cNvSpPr>
            <a:spLocks noGrp="1"/>
          </p:cNvSpPr>
          <p:nvPr>
            <p:ph type="body" idx="28"/>
          </p:nvPr>
        </p:nvSpPr>
        <p:spPr/>
        <p:txBody>
          <a:bodyPr/>
          <a:lstStyle/>
          <a:p>
            <a:r>
              <a:rPr lang="en-US" dirty="0"/>
              <a:t>table of contents</a:t>
            </a:r>
          </a:p>
        </p:txBody>
      </p:sp>
      <p:sp>
        <p:nvSpPr>
          <p:cNvPr id="45" name="Text Placeholder 44"/>
          <p:cNvSpPr>
            <a:spLocks noGrp="1"/>
          </p:cNvSpPr>
          <p:nvPr>
            <p:ph type="body" sz="half" idx="29"/>
          </p:nvPr>
        </p:nvSpPr>
        <p:spPr/>
        <p:txBody>
          <a:bodyPr/>
          <a:lstStyle/>
          <a:p>
            <a:r>
              <a:rPr lang="en-US" sz="1800" dirty="0"/>
              <a:t>background</a:t>
            </a:r>
          </a:p>
        </p:txBody>
      </p:sp>
      <p:sp>
        <p:nvSpPr>
          <p:cNvPr id="46" name="Text Placeholder 45"/>
          <p:cNvSpPr>
            <a:spLocks noGrp="1"/>
          </p:cNvSpPr>
          <p:nvPr>
            <p:ph type="body" sz="quarter" idx="30"/>
          </p:nvPr>
        </p:nvSpPr>
        <p:spPr/>
        <p:txBody>
          <a:bodyPr/>
          <a:lstStyle/>
          <a:p>
            <a:r>
              <a:rPr lang="en-US"/>
              <a:t>02</a:t>
            </a:r>
            <a:endParaRPr lang="en-US" dirty="0"/>
          </a:p>
        </p:txBody>
      </p:sp>
      <p:sp>
        <p:nvSpPr>
          <p:cNvPr id="47" name="Text Placeholder 46"/>
          <p:cNvSpPr>
            <a:spLocks noGrp="1"/>
          </p:cNvSpPr>
          <p:nvPr>
            <p:ph type="body" sz="half" idx="31"/>
          </p:nvPr>
        </p:nvSpPr>
        <p:spPr/>
        <p:txBody>
          <a:bodyPr/>
          <a:lstStyle/>
          <a:p>
            <a:r>
              <a:rPr lang="en-US" sz="1800" dirty="0"/>
              <a:t>external forces</a:t>
            </a:r>
          </a:p>
        </p:txBody>
      </p:sp>
      <p:sp>
        <p:nvSpPr>
          <p:cNvPr id="48" name="Text Placeholder 47"/>
          <p:cNvSpPr>
            <a:spLocks noGrp="1"/>
          </p:cNvSpPr>
          <p:nvPr>
            <p:ph type="body" sz="quarter" idx="32"/>
          </p:nvPr>
        </p:nvSpPr>
        <p:spPr/>
        <p:txBody>
          <a:bodyPr/>
          <a:lstStyle/>
          <a:p>
            <a:r>
              <a:rPr lang="en-US"/>
              <a:t>03</a:t>
            </a:r>
            <a:endParaRPr lang="en-US" dirty="0"/>
          </a:p>
        </p:txBody>
      </p:sp>
      <p:sp>
        <p:nvSpPr>
          <p:cNvPr id="75" name="Text Placeholder 74"/>
          <p:cNvSpPr>
            <a:spLocks noGrp="1"/>
          </p:cNvSpPr>
          <p:nvPr>
            <p:ph type="body" sz="half" idx="33"/>
          </p:nvPr>
        </p:nvSpPr>
        <p:spPr/>
        <p:txBody>
          <a:bodyPr/>
          <a:lstStyle/>
          <a:p>
            <a:r>
              <a:rPr lang="en-US" sz="1800" dirty="0"/>
              <a:t>internal status </a:t>
            </a:r>
          </a:p>
          <a:p>
            <a:endParaRPr lang="en-US" sz="1800" dirty="0"/>
          </a:p>
        </p:txBody>
      </p:sp>
      <p:sp>
        <p:nvSpPr>
          <p:cNvPr id="76" name="Text Placeholder 75"/>
          <p:cNvSpPr>
            <a:spLocks noGrp="1"/>
          </p:cNvSpPr>
          <p:nvPr>
            <p:ph type="body" sz="quarter" idx="34"/>
          </p:nvPr>
        </p:nvSpPr>
        <p:spPr/>
        <p:txBody>
          <a:bodyPr/>
          <a:lstStyle/>
          <a:p>
            <a:r>
              <a:rPr lang="en-US"/>
              <a:t>04</a:t>
            </a:r>
            <a:endParaRPr lang="en-US" dirty="0"/>
          </a:p>
        </p:txBody>
      </p:sp>
      <p:sp>
        <p:nvSpPr>
          <p:cNvPr id="77" name="Text Placeholder 76"/>
          <p:cNvSpPr>
            <a:spLocks noGrp="1"/>
          </p:cNvSpPr>
          <p:nvPr>
            <p:ph type="body" sz="half" idx="35"/>
          </p:nvPr>
        </p:nvSpPr>
        <p:spPr/>
        <p:txBody>
          <a:bodyPr/>
          <a:lstStyle/>
          <a:p>
            <a:r>
              <a:rPr lang="en-US" sz="1800" dirty="0"/>
              <a:t>eyes in the future</a:t>
            </a:r>
          </a:p>
          <a:p>
            <a:endParaRPr lang="en-US" sz="1800" dirty="0"/>
          </a:p>
        </p:txBody>
      </p:sp>
      <p:sp>
        <p:nvSpPr>
          <p:cNvPr id="78" name="Text Placeholder 77"/>
          <p:cNvSpPr>
            <a:spLocks noGrp="1"/>
          </p:cNvSpPr>
          <p:nvPr>
            <p:ph type="body" sz="quarter" idx="36"/>
          </p:nvPr>
        </p:nvSpPr>
        <p:spPr/>
        <p:txBody>
          <a:bodyPr/>
          <a:lstStyle/>
          <a:p>
            <a:r>
              <a:rPr lang="en-US"/>
              <a:t>05</a:t>
            </a:r>
            <a:endParaRPr lang="en-US" dirty="0"/>
          </a:p>
        </p:txBody>
      </p:sp>
      <p:sp>
        <p:nvSpPr>
          <p:cNvPr id="79" name="Text Placeholder 78"/>
          <p:cNvSpPr>
            <a:spLocks noGrp="1"/>
          </p:cNvSpPr>
          <p:nvPr>
            <p:ph type="body" sz="half" idx="37"/>
          </p:nvPr>
        </p:nvSpPr>
        <p:spPr/>
        <p:txBody>
          <a:bodyPr/>
          <a:lstStyle/>
          <a:p>
            <a:r>
              <a:rPr lang="en-US" sz="1800" dirty="0"/>
              <a:t>Reflex ions &amp; questions</a:t>
            </a:r>
          </a:p>
        </p:txBody>
      </p:sp>
      <p:sp>
        <p:nvSpPr>
          <p:cNvPr id="80" name="Text Placeholder 79"/>
          <p:cNvSpPr>
            <a:spLocks noGrp="1"/>
          </p:cNvSpPr>
          <p:nvPr>
            <p:ph type="body" sz="quarter" idx="38"/>
          </p:nvPr>
        </p:nvSpPr>
        <p:spPr/>
        <p:txBody>
          <a:bodyPr/>
          <a:lstStyle/>
          <a:p>
            <a:r>
              <a:rPr lang="en-US"/>
              <a:t>06</a:t>
            </a:r>
            <a:endParaRPr lang="en-US" dirty="0"/>
          </a:p>
        </p:txBody>
      </p:sp>
      <p:pic>
        <p:nvPicPr>
          <p:cNvPr id="4" name="Image 3">
            <a:extLst>
              <a:ext uri="{FF2B5EF4-FFF2-40B4-BE49-F238E27FC236}">
                <a16:creationId xmlns:a16="http://schemas.microsoft.com/office/drawing/2014/main" id="{B15275F8-BBA2-CD71-8621-0F9D37230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9528" y="6455465"/>
            <a:ext cx="1030490" cy="319994"/>
          </a:xfrm>
          <a:prstGeom prst="rect">
            <a:avLst/>
          </a:prstGeom>
        </p:spPr>
      </p:pic>
    </p:spTree>
    <p:extLst>
      <p:ext uri="{BB962C8B-B14F-4D97-AF65-F5344CB8AC3E}">
        <p14:creationId xmlns:p14="http://schemas.microsoft.com/office/powerpoint/2010/main" val="320648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6FBAB-84B2-5D5E-E8FD-EF52A09E2C59}"/>
              </a:ext>
            </a:extLst>
          </p:cNvPr>
          <p:cNvSpPr>
            <a:spLocks noGrp="1"/>
          </p:cNvSpPr>
          <p:nvPr>
            <p:ph type="title"/>
          </p:nvPr>
        </p:nvSpPr>
        <p:spPr/>
        <p:txBody>
          <a:bodyPr/>
          <a:lstStyle/>
          <a:p>
            <a:r>
              <a:rPr lang="fr-FR" dirty="0"/>
              <a:t>Urban population 2025</a:t>
            </a:r>
            <a:br>
              <a:rPr lang="fr-FR" dirty="0"/>
            </a:br>
            <a:endParaRPr lang="fr-FR" dirty="0"/>
          </a:p>
        </p:txBody>
      </p:sp>
      <p:sp>
        <p:nvSpPr>
          <p:cNvPr id="5" name="Espace réservé du texte 4">
            <a:extLst>
              <a:ext uri="{FF2B5EF4-FFF2-40B4-BE49-F238E27FC236}">
                <a16:creationId xmlns:a16="http://schemas.microsoft.com/office/drawing/2014/main" id="{0F0973AC-F7FD-D942-F346-2CF6F5981381}"/>
              </a:ext>
            </a:extLst>
          </p:cNvPr>
          <p:cNvSpPr>
            <a:spLocks noGrp="1"/>
          </p:cNvSpPr>
          <p:nvPr>
            <p:ph type="body" idx="28"/>
          </p:nvPr>
        </p:nvSpPr>
        <p:spPr/>
        <p:txBody>
          <a:bodyPr/>
          <a:lstStyle/>
          <a:p>
            <a:r>
              <a:rPr lang="fr-FR" dirty="0"/>
              <a:t>urbanisation</a:t>
            </a:r>
          </a:p>
          <a:p>
            <a:endParaRPr lang="fr-FR" dirty="0"/>
          </a:p>
        </p:txBody>
      </p:sp>
      <p:pic>
        <p:nvPicPr>
          <p:cNvPr id="4" name="Image 3">
            <a:extLst>
              <a:ext uri="{FF2B5EF4-FFF2-40B4-BE49-F238E27FC236}">
                <a16:creationId xmlns:a16="http://schemas.microsoft.com/office/drawing/2014/main" id="{FB02442E-5C17-5376-2219-1E370424D23F}"/>
              </a:ext>
            </a:extLst>
          </p:cNvPr>
          <p:cNvPicPr>
            <a:picLocks noChangeAspect="1"/>
          </p:cNvPicPr>
          <p:nvPr/>
        </p:nvPicPr>
        <p:blipFill rotWithShape="1">
          <a:blip r:embed="rId2"/>
          <a:srcRect l="5251" r="5134"/>
          <a:stretch/>
        </p:blipFill>
        <p:spPr>
          <a:xfrm>
            <a:off x="2889115" y="2043386"/>
            <a:ext cx="5795956" cy="3384647"/>
          </a:xfrm>
          <a:prstGeom prst="rect">
            <a:avLst/>
          </a:prstGeom>
        </p:spPr>
      </p:pic>
      <p:sp>
        <p:nvSpPr>
          <p:cNvPr id="8" name="Rectangle 9">
            <a:extLst>
              <a:ext uri="{FF2B5EF4-FFF2-40B4-BE49-F238E27FC236}">
                <a16:creationId xmlns:a16="http://schemas.microsoft.com/office/drawing/2014/main" id="{C245CE9A-5B69-D419-6E66-3CCF76F7EAD2}"/>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625B4B26-3208-73A2-EB61-93270C1766F0}"/>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78490C22-8053-BF69-E4C7-780283F29DFE}"/>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7992BAFC-DE53-D5ED-6573-0AA9C9B5F1FA}"/>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177C1D93-73EA-55AD-564C-D3B0E9DC23B7}"/>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2071986A-C1EC-54C7-978A-9A4395B3FB72}"/>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38">
            <a:extLst>
              <a:ext uri="{FF2B5EF4-FFF2-40B4-BE49-F238E27FC236}">
                <a16:creationId xmlns:a16="http://schemas.microsoft.com/office/drawing/2014/main" id="{44518795-06C6-BD45-572B-68806A017FAB}"/>
              </a:ext>
            </a:extLst>
          </p:cNvPr>
          <p:cNvGrpSpPr/>
          <p:nvPr/>
        </p:nvGrpSpPr>
        <p:grpSpPr>
          <a:xfrm>
            <a:off x="3303156" y="6165890"/>
            <a:ext cx="1229008" cy="119062"/>
            <a:chOff x="685800" y="6165890"/>
            <a:chExt cx="1229008" cy="119062"/>
          </a:xfrm>
        </p:grpSpPr>
        <p:sp>
          <p:nvSpPr>
            <p:cNvPr id="15" name="Rectangle 9">
              <a:extLst>
                <a:ext uri="{FF2B5EF4-FFF2-40B4-BE49-F238E27FC236}">
                  <a16:creationId xmlns:a16="http://schemas.microsoft.com/office/drawing/2014/main" id="{AD690088-5EED-BD12-9672-49EF1DB6C63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A4D0E54-B60C-5C4D-65C5-B81C7C9EA86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41">
            <a:extLst>
              <a:ext uri="{FF2B5EF4-FFF2-40B4-BE49-F238E27FC236}">
                <a16:creationId xmlns:a16="http://schemas.microsoft.com/office/drawing/2014/main" id="{9FCC1CC8-81A7-822D-F264-011299F7D863}"/>
              </a:ext>
            </a:extLst>
          </p:cNvPr>
          <p:cNvSpPr txBox="1"/>
          <p:nvPr/>
        </p:nvSpPr>
        <p:spPr>
          <a:xfrm>
            <a:off x="3303156"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6" name="Marcador de Posição de Conteúdo 16">
            <a:extLst>
              <a:ext uri="{FF2B5EF4-FFF2-40B4-BE49-F238E27FC236}">
                <a16:creationId xmlns:a16="http://schemas.microsoft.com/office/drawing/2014/main" id="{16FCE8B5-DEF7-4957-FA1E-F7B1A7044C9E}"/>
              </a:ext>
            </a:extLst>
          </p:cNvPr>
          <p:cNvSpPr txBox="1">
            <a:spLocks/>
          </p:cNvSpPr>
          <p:nvPr/>
        </p:nvSpPr>
        <p:spPr>
          <a:xfrm>
            <a:off x="685800" y="2418801"/>
            <a:ext cx="2286000" cy="3384646"/>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GB" sz="1200" dirty="0"/>
              <a:t>This increase is less because there are more cities but due to a strong movement of agglomeration of people in search of opportunities, security, jobs, access to infrastructures, and better quality of life. </a:t>
            </a:r>
          </a:p>
          <a:p>
            <a:r>
              <a:rPr lang="en-GB" sz="1200" dirty="0"/>
              <a:t>Therefore the cities are becoming bigger, in size and population, specially in the developing world, raising a number of additional challenges.</a:t>
            </a:r>
          </a:p>
        </p:txBody>
      </p:sp>
      <p:sp>
        <p:nvSpPr>
          <p:cNvPr id="7" name="CaixaDeTexto 6">
            <a:extLst>
              <a:ext uri="{FF2B5EF4-FFF2-40B4-BE49-F238E27FC236}">
                <a16:creationId xmlns:a16="http://schemas.microsoft.com/office/drawing/2014/main" id="{612D5AFA-04C1-BA09-3CED-56413AD33EC0}"/>
              </a:ext>
            </a:extLst>
          </p:cNvPr>
          <p:cNvSpPr txBox="1"/>
          <p:nvPr/>
        </p:nvSpPr>
        <p:spPr>
          <a:xfrm>
            <a:off x="6702357" y="5428033"/>
            <a:ext cx="1838528" cy="134396"/>
          </a:xfrm>
          <a:prstGeom prst="rect">
            <a:avLst/>
          </a:prstGeom>
          <a:noFill/>
        </p:spPr>
        <p:txBody>
          <a:bodyPr wrap="square" lIns="0" tIns="0" rIns="0" bIns="0" rtlCol="0">
            <a:spAutoFit/>
          </a:bodyPr>
          <a:lstStyle/>
          <a:p>
            <a:pPr algn="r">
              <a:lnSpc>
                <a:spcPct val="120000"/>
              </a:lnSpc>
            </a:pPr>
            <a:r>
              <a:rPr lang="pt-PT" sz="800" i="1" dirty="0">
                <a:solidFill>
                  <a:schemeClr val="tx2"/>
                </a:solidFill>
              </a:rPr>
              <a:t>In </a:t>
            </a:r>
            <a:r>
              <a:rPr lang="pt-PT" sz="800" i="1" dirty="0" err="1">
                <a:solidFill>
                  <a:schemeClr val="tx2"/>
                </a:solidFill>
              </a:rPr>
              <a:t>millions</a:t>
            </a:r>
            <a:endParaRPr lang="pt-PT" sz="800" i="1" dirty="0">
              <a:solidFill>
                <a:schemeClr val="tx2"/>
              </a:solidFill>
            </a:endParaRPr>
          </a:p>
        </p:txBody>
      </p:sp>
    </p:spTree>
    <p:extLst>
      <p:ext uri="{BB962C8B-B14F-4D97-AF65-F5344CB8AC3E}">
        <p14:creationId xmlns:p14="http://schemas.microsoft.com/office/powerpoint/2010/main" val="144629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136BE821-DFF9-9338-296D-6E73AED2B1EB}"/>
              </a:ext>
            </a:extLst>
          </p:cNvPr>
          <p:cNvSpPr>
            <a:spLocks noGrp="1"/>
          </p:cNvSpPr>
          <p:nvPr>
            <p:ph sz="quarter" idx="15"/>
          </p:nvPr>
        </p:nvSpPr>
        <p:spPr>
          <a:xfrm>
            <a:off x="685800" y="2971800"/>
            <a:ext cx="2388140" cy="2743200"/>
          </a:xfrm>
        </p:spPr>
        <p:txBody>
          <a:bodyPr/>
          <a:lstStyle/>
          <a:p>
            <a:pPr>
              <a:spcAft>
                <a:spcPts val="2400"/>
              </a:spcAft>
            </a:pPr>
            <a:r>
              <a:rPr lang="en-US" sz="1200" dirty="0" err="1">
                <a:solidFill>
                  <a:srgbClr val="632E62"/>
                </a:solidFill>
              </a:rPr>
              <a:t>Urbanisation</a:t>
            </a:r>
            <a:r>
              <a:rPr lang="en-US" sz="1200" dirty="0">
                <a:solidFill>
                  <a:srgbClr val="632E62"/>
                </a:solidFill>
              </a:rPr>
              <a:t> has the potential of raising or increasing several individual and collective challenges</a:t>
            </a:r>
            <a:r>
              <a:rPr lang="en-US" sz="1200" b="0" i="0" dirty="0">
                <a:solidFill>
                  <a:srgbClr val="632E62"/>
                </a:solidFill>
                <a:effectLst/>
              </a:rPr>
              <a:t>:</a:t>
            </a:r>
          </a:p>
          <a:p>
            <a:pPr marL="171450" lvl="1" indent="-171450"/>
            <a:r>
              <a:rPr lang="en-US" sz="1000" b="1" dirty="0">
                <a:solidFill>
                  <a:srgbClr val="632E62"/>
                </a:solidFill>
              </a:rPr>
              <a:t>Inequality</a:t>
            </a:r>
            <a:r>
              <a:rPr lang="en-US" sz="1000" b="0" i="0" dirty="0">
                <a:solidFill>
                  <a:srgbClr val="632E62"/>
                </a:solidFill>
                <a:effectLst/>
              </a:rPr>
              <a:t>: the movement of people towards cities doesn’t always bring the opportunities that they are looking for: lack of housing or lack of jobs, may rapidly lead to poverty and other problems that weakens the social fabric</a:t>
            </a:r>
          </a:p>
          <a:p>
            <a:pPr marL="171450" lvl="1" indent="-171450"/>
            <a:r>
              <a:rPr lang="en-US" sz="1000" b="1" i="0" dirty="0">
                <a:solidFill>
                  <a:srgbClr val="632E62"/>
                </a:solidFill>
                <a:effectLst/>
              </a:rPr>
              <a:t>Resources</a:t>
            </a:r>
            <a:r>
              <a:rPr lang="en-US" sz="1000" b="0" i="0" dirty="0">
                <a:solidFill>
                  <a:srgbClr val="632E62"/>
                </a:solidFill>
                <a:effectLst/>
              </a:rPr>
              <a:t>: the agglomeration of people requires more resources (food and goods, water, energy, space). Awareness and creativity in the use of resources will be a requirement.</a:t>
            </a:r>
            <a:endParaRPr lang="en-US" sz="1000" i="0" dirty="0">
              <a:solidFill>
                <a:srgbClr val="632E62"/>
              </a:solidFill>
              <a:effectLst/>
            </a:endParaRPr>
          </a:p>
          <a:p>
            <a:r>
              <a:rPr lang="en-US" sz="1200" b="0" i="0" dirty="0">
                <a:solidFill>
                  <a:srgbClr val="632E62"/>
                </a:solidFill>
                <a:effectLst/>
              </a:rPr>
              <a:t> </a:t>
            </a:r>
          </a:p>
        </p:txBody>
      </p:sp>
      <p:sp>
        <p:nvSpPr>
          <p:cNvPr id="4" name="Espace réservé du contenu 3">
            <a:extLst>
              <a:ext uri="{FF2B5EF4-FFF2-40B4-BE49-F238E27FC236}">
                <a16:creationId xmlns:a16="http://schemas.microsoft.com/office/drawing/2014/main" id="{6DA8C16B-9C07-56D3-2FFE-C315A630DFBC}"/>
              </a:ext>
            </a:extLst>
          </p:cNvPr>
          <p:cNvSpPr>
            <a:spLocks noGrp="1"/>
          </p:cNvSpPr>
          <p:nvPr>
            <p:ph sz="quarter" idx="16"/>
          </p:nvPr>
        </p:nvSpPr>
        <p:spPr>
          <a:xfrm>
            <a:off x="3429000" y="3900790"/>
            <a:ext cx="2286000" cy="2123256"/>
          </a:xfrm>
        </p:spPr>
        <p:txBody>
          <a:bodyPr/>
          <a:lstStyle/>
          <a:p>
            <a:pPr marL="179388" lvl="1">
              <a:buNone/>
            </a:pPr>
            <a:r>
              <a:rPr lang="en-US" sz="1000" b="1" i="0" dirty="0">
                <a:solidFill>
                  <a:srgbClr val="632E62"/>
                </a:solidFill>
                <a:effectLst/>
              </a:rPr>
              <a:t>Waste &amp; pollution </a:t>
            </a:r>
            <a:r>
              <a:rPr lang="en-US" sz="1000" i="0" dirty="0">
                <a:solidFill>
                  <a:srgbClr val="632E62"/>
                </a:solidFill>
                <a:effectLst/>
              </a:rPr>
              <a:t>will tend to grow; </a:t>
            </a:r>
            <a:r>
              <a:rPr lang="en-US" sz="1000" b="0" i="0" dirty="0">
                <a:solidFill>
                  <a:srgbClr val="632E62"/>
                </a:solidFill>
                <a:effectLst/>
              </a:rPr>
              <a:t>New patterns of consumption and production are needed</a:t>
            </a:r>
          </a:p>
          <a:p>
            <a:pPr marL="179388" lvl="1">
              <a:buNone/>
            </a:pPr>
            <a:r>
              <a:rPr lang="en-US" sz="1000" b="1" i="0" dirty="0">
                <a:solidFill>
                  <a:srgbClr val="632E62"/>
                </a:solidFill>
                <a:effectLst/>
              </a:rPr>
              <a:t>Well-being: </a:t>
            </a:r>
            <a:r>
              <a:rPr lang="en-US" sz="1000" i="0" dirty="0">
                <a:solidFill>
                  <a:srgbClr val="632E62"/>
                </a:solidFill>
                <a:effectLst/>
              </a:rPr>
              <a:t>to live in a </a:t>
            </a:r>
            <a:r>
              <a:rPr lang="en-US" sz="1000" dirty="0">
                <a:solidFill>
                  <a:srgbClr val="632E62"/>
                </a:solidFill>
              </a:rPr>
              <a:t>demanding and stressful environment will pose several challenges in terms of health and quality of life</a:t>
            </a:r>
          </a:p>
          <a:p>
            <a:pPr marL="179388" lvl="1">
              <a:buNone/>
            </a:pPr>
            <a:r>
              <a:rPr lang="en-US" sz="1000" b="1" i="0" dirty="0">
                <a:solidFill>
                  <a:srgbClr val="632E62"/>
                </a:solidFill>
                <a:effectLst/>
              </a:rPr>
              <a:t>Stress over infrastructures and services</a:t>
            </a:r>
            <a:r>
              <a:rPr lang="en-US" sz="1000" dirty="0">
                <a:solidFill>
                  <a:srgbClr val="632E62"/>
                </a:solidFill>
              </a:rPr>
              <a:t> will be a reality, caused not only by the amount of people but also by the effects of natural disasters</a:t>
            </a:r>
            <a:r>
              <a:rPr lang="en-US" sz="1000" b="0" i="0" dirty="0">
                <a:solidFill>
                  <a:srgbClr val="632E62"/>
                </a:solidFill>
                <a:effectLst/>
              </a:rPr>
              <a:t>. Urban resilience will be a key issue</a:t>
            </a:r>
            <a:endParaRPr lang="en-US" sz="800" b="0" i="0" dirty="0">
              <a:solidFill>
                <a:srgbClr val="632E62"/>
              </a:solidFill>
              <a:effectLst/>
            </a:endParaRPr>
          </a:p>
          <a:p>
            <a:pPr marL="179388" lvl="1">
              <a:buNone/>
            </a:pPr>
            <a:endParaRPr lang="en-US" sz="1000" b="0" i="0" dirty="0">
              <a:solidFill>
                <a:srgbClr val="632E62"/>
              </a:solidFill>
              <a:effectLst/>
            </a:endParaRPr>
          </a:p>
          <a:p>
            <a:endParaRPr lang="en-US" sz="1200" b="0" i="0" dirty="0">
              <a:solidFill>
                <a:srgbClr val="374151"/>
              </a:solidFill>
              <a:effectLst/>
            </a:endParaRPr>
          </a:p>
          <a:p>
            <a:endParaRPr lang="en-US" sz="1200" b="0" i="0" dirty="0">
              <a:solidFill>
                <a:srgbClr val="374151"/>
              </a:solidFill>
              <a:effectLst/>
            </a:endParaRPr>
          </a:p>
          <a:p>
            <a:endParaRPr lang="fr-FR" sz="1200" dirty="0">
              <a:solidFill>
                <a:srgbClr val="632E62"/>
              </a:solidFill>
            </a:endParaRPr>
          </a:p>
          <a:p>
            <a:endParaRPr lang="fr-FR" dirty="0"/>
          </a:p>
        </p:txBody>
      </p:sp>
      <p:sp>
        <p:nvSpPr>
          <p:cNvPr id="24" name="Espace réservé du contenu 23">
            <a:extLst>
              <a:ext uri="{FF2B5EF4-FFF2-40B4-BE49-F238E27FC236}">
                <a16:creationId xmlns:a16="http://schemas.microsoft.com/office/drawing/2014/main" id="{99321122-F981-AB65-8B8F-F6610ABD037B}"/>
              </a:ext>
            </a:extLst>
          </p:cNvPr>
          <p:cNvSpPr>
            <a:spLocks noGrp="1"/>
          </p:cNvSpPr>
          <p:nvPr>
            <p:ph sz="quarter" idx="17"/>
          </p:nvPr>
        </p:nvSpPr>
        <p:spPr/>
        <p:txBody>
          <a:bodyPr/>
          <a:lstStyle/>
          <a:p>
            <a:r>
              <a:rPr lang="en-US" sz="2400" dirty="0">
                <a:solidFill>
                  <a:srgbClr val="837CC5"/>
                </a:solidFill>
              </a:rPr>
              <a:t>How scouting …?</a:t>
            </a:r>
          </a:p>
          <a:p>
            <a:r>
              <a:rPr lang="en-US" sz="1200" b="1" dirty="0">
                <a:solidFill>
                  <a:srgbClr val="632E62"/>
                </a:solidFill>
              </a:rPr>
              <a:t>Will contribute:</a:t>
            </a:r>
          </a:p>
          <a:p>
            <a:pPr marL="179388" lvl="1">
              <a:buNone/>
            </a:pPr>
            <a:r>
              <a:rPr lang="en-US" sz="1000" dirty="0">
                <a:solidFill>
                  <a:srgbClr val="632E62"/>
                </a:solidFill>
              </a:rPr>
              <a:t>To address the social, environmental and economy challenges happening in an urbanized environment.</a:t>
            </a:r>
          </a:p>
          <a:p>
            <a:pPr marL="179388" lvl="1">
              <a:buNone/>
            </a:pPr>
            <a:r>
              <a:rPr lang="en-US" sz="1000" dirty="0">
                <a:solidFill>
                  <a:srgbClr val="632E62"/>
                </a:solidFill>
              </a:rPr>
              <a:t>To people’s well-being in a potentially more competitive and demanding life.</a:t>
            </a:r>
          </a:p>
          <a:p>
            <a:pPr>
              <a:buNone/>
            </a:pPr>
            <a:r>
              <a:rPr lang="en-US" sz="1200" b="1" dirty="0">
                <a:solidFill>
                  <a:srgbClr val="632E62"/>
                </a:solidFill>
              </a:rPr>
              <a:t>Will integrate:</a:t>
            </a:r>
          </a:p>
          <a:p>
            <a:pPr marL="179388" lvl="1">
              <a:buNone/>
            </a:pPr>
            <a:r>
              <a:rPr lang="en-US" sz="1000" dirty="0">
                <a:solidFill>
                  <a:srgbClr val="632E62"/>
                </a:solidFill>
              </a:rPr>
              <a:t>A predominant urban way of life in its practices which has nature as a favorite educational setting</a:t>
            </a:r>
            <a:endParaRPr lang="fr-FR" sz="1000" dirty="0"/>
          </a:p>
        </p:txBody>
      </p:sp>
      <p:sp>
        <p:nvSpPr>
          <p:cNvPr id="5" name="Espace réservé du texte 4">
            <a:extLst>
              <a:ext uri="{FF2B5EF4-FFF2-40B4-BE49-F238E27FC236}">
                <a16:creationId xmlns:a16="http://schemas.microsoft.com/office/drawing/2014/main" id="{8DCA4AE7-CA8D-24C8-524E-342D54CA5C81}"/>
              </a:ext>
            </a:extLst>
          </p:cNvPr>
          <p:cNvSpPr>
            <a:spLocks noGrp="1"/>
          </p:cNvSpPr>
          <p:nvPr>
            <p:ph type="body" idx="28"/>
          </p:nvPr>
        </p:nvSpPr>
        <p:spPr/>
        <p:txBody>
          <a:bodyPr/>
          <a:lstStyle/>
          <a:p>
            <a:r>
              <a:rPr lang="fr-FR" dirty="0"/>
              <a:t>urbanisation</a:t>
            </a:r>
          </a:p>
        </p:txBody>
      </p:sp>
      <p:sp>
        <p:nvSpPr>
          <p:cNvPr id="27" name="Rectangle 26">
            <a:extLst>
              <a:ext uri="{FF2B5EF4-FFF2-40B4-BE49-F238E27FC236}">
                <a16:creationId xmlns:a16="http://schemas.microsoft.com/office/drawing/2014/main" id="{7AC11AD8-613B-239E-FAA9-A06CCAEE3AF5}"/>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686C7345-35F2-8F4F-F4CD-485A44292401}"/>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A34384B4-383C-3C6B-7892-84FFA5D3B112}"/>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2C23433-3034-8EF6-7FDB-069C72635F8C}"/>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CAC373B-8B69-AAED-5ED6-1CE38FC53E1F}"/>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2252804D-3FEF-D4ED-7829-CAA130D1822D}"/>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23">
            <a:extLst>
              <a:ext uri="{FF2B5EF4-FFF2-40B4-BE49-F238E27FC236}">
                <a16:creationId xmlns:a16="http://schemas.microsoft.com/office/drawing/2014/main" id="{75DB7553-2A45-2573-5F26-AD2922BAD279}"/>
              </a:ext>
            </a:extLst>
          </p:cNvPr>
          <p:cNvGrpSpPr/>
          <p:nvPr/>
        </p:nvGrpSpPr>
        <p:grpSpPr>
          <a:xfrm>
            <a:off x="3303156" y="6169113"/>
            <a:ext cx="1229008" cy="119062"/>
            <a:chOff x="685800" y="6165890"/>
            <a:chExt cx="1229008" cy="119062"/>
          </a:xfrm>
        </p:grpSpPr>
        <p:sp>
          <p:nvSpPr>
            <p:cNvPr id="34" name="Rectangle 9">
              <a:extLst>
                <a:ext uri="{FF2B5EF4-FFF2-40B4-BE49-F238E27FC236}">
                  <a16:creationId xmlns:a16="http://schemas.microsoft.com/office/drawing/2014/main" id="{04CA20E9-C637-2E72-2442-555B02BE08C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504545C9-2283-2F01-35F8-AADBA07104E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TextBox 26">
            <a:extLst>
              <a:ext uri="{FF2B5EF4-FFF2-40B4-BE49-F238E27FC236}">
                <a16:creationId xmlns:a16="http://schemas.microsoft.com/office/drawing/2014/main" id="{CFCC0846-2626-4CA5-CCEA-8F539678F599}"/>
              </a:ext>
            </a:extLst>
          </p:cNvPr>
          <p:cNvSpPr txBox="1"/>
          <p:nvPr/>
        </p:nvSpPr>
        <p:spPr>
          <a:xfrm>
            <a:off x="3303156" y="6297053"/>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1840896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D2ADC50-896A-8033-6BB9-130140438E6D}"/>
              </a:ext>
            </a:extLst>
          </p:cNvPr>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t="7857" b="17304"/>
          <a:stretch/>
        </p:blipFill>
        <p:spPr bwMode="auto">
          <a:xfrm>
            <a:off x="0" y="-53975"/>
            <a:ext cx="9236075" cy="69119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5AF350F-1626-4202-DFE4-1E6C94C2A30E}"/>
              </a:ext>
            </a:extLst>
          </p:cNvPr>
          <p:cNvSpPr/>
          <p:nvPr/>
        </p:nvSpPr>
        <p:spPr>
          <a:xfrm>
            <a:off x="0" y="-2"/>
            <a:ext cx="9236208" cy="68580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3" name="Rectangle 2">
            <a:extLst>
              <a:ext uri="{FF2B5EF4-FFF2-40B4-BE49-F238E27FC236}">
                <a16:creationId xmlns:a16="http://schemas.microsoft.com/office/drawing/2014/main" id="{1ECCC372-309B-4763-BD86-0C178FCFD2FD}"/>
              </a:ext>
            </a:extLst>
          </p:cNvPr>
          <p:cNvSpPr/>
          <p:nvPr/>
        </p:nvSpPr>
        <p:spPr>
          <a:xfrm>
            <a:off x="3544584" y="385281"/>
            <a:ext cx="5835722" cy="79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5" name="Marcador de Posição do Texto 4">
            <a:extLst>
              <a:ext uri="{FF2B5EF4-FFF2-40B4-BE49-F238E27FC236}">
                <a16:creationId xmlns:a16="http://schemas.microsoft.com/office/drawing/2014/main" id="{3EF484DB-E1B4-72B9-B0DB-8F394E7CD540}"/>
              </a:ext>
            </a:extLst>
          </p:cNvPr>
          <p:cNvSpPr>
            <a:spLocks noGrp="1"/>
          </p:cNvSpPr>
          <p:nvPr>
            <p:ph type="body" idx="28"/>
          </p:nvPr>
        </p:nvSpPr>
        <p:spPr/>
        <p:txBody>
          <a:bodyPr/>
          <a:lstStyle/>
          <a:p>
            <a:pPr algn="r"/>
            <a:r>
              <a:rPr lang="en-GB" sz="1800" dirty="0"/>
              <a:t>vi. interconnected politics &amp; new forms of governance</a:t>
            </a:r>
          </a:p>
          <a:p>
            <a:pPr algn="r"/>
            <a:endParaRPr lang="en-GB" dirty="0"/>
          </a:p>
        </p:txBody>
      </p:sp>
      <p:sp>
        <p:nvSpPr>
          <p:cNvPr id="2" name="Content Placeholder 8">
            <a:extLst>
              <a:ext uri="{FF2B5EF4-FFF2-40B4-BE49-F238E27FC236}">
                <a16:creationId xmlns:a16="http://schemas.microsoft.com/office/drawing/2014/main" id="{79FFA9DE-E95A-3734-C468-CCC1CB998838}"/>
              </a:ext>
            </a:extLst>
          </p:cNvPr>
          <p:cNvSpPr txBox="1">
            <a:spLocks/>
          </p:cNvSpPr>
          <p:nvPr/>
        </p:nvSpPr>
        <p:spPr>
          <a:xfrm>
            <a:off x="4045073" y="1304924"/>
            <a:ext cx="4939367" cy="511394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sz="4000" b="0" i="0" dirty="0">
                <a:solidFill>
                  <a:schemeClr val="bg1"/>
                </a:solidFill>
                <a:effectLst/>
                <a:latin typeface="Roboto" panose="02000000000000000000" pitchFamily="2" charset="0"/>
              </a:rPr>
              <a:t>More than 50% </a:t>
            </a:r>
          </a:p>
          <a:p>
            <a:pPr>
              <a:lnSpc>
                <a:spcPct val="100000"/>
              </a:lnSpc>
              <a:spcAft>
                <a:spcPts val="0"/>
              </a:spcAft>
            </a:pPr>
            <a:r>
              <a:rPr lang="en-US" sz="4000" b="0" i="0" dirty="0">
                <a:solidFill>
                  <a:schemeClr val="bg1"/>
                </a:solidFill>
                <a:effectLst/>
                <a:latin typeface="Roboto" panose="02000000000000000000" pitchFamily="2" charset="0"/>
              </a:rPr>
              <a:t>of the world’s population has lived in direct contact or proximity to significant political violence </a:t>
            </a:r>
          </a:p>
          <a:p>
            <a:pPr>
              <a:lnSpc>
                <a:spcPct val="100000"/>
              </a:lnSpc>
              <a:spcAft>
                <a:spcPts val="0"/>
              </a:spcAft>
            </a:pPr>
            <a:r>
              <a:rPr lang="en-US" sz="2000" b="0" i="0" dirty="0">
                <a:solidFill>
                  <a:schemeClr val="bg1"/>
                </a:solidFill>
                <a:effectLst/>
                <a:latin typeface="Roboto" panose="02000000000000000000" pitchFamily="2" charset="0"/>
              </a:rPr>
              <a:t>(In the past 15 years). </a:t>
            </a:r>
            <a:endParaRPr lang="en-US" sz="4800" b="0" i="0" dirty="0">
              <a:solidFill>
                <a:schemeClr val="bg1"/>
              </a:solidFill>
              <a:effectLst/>
              <a:latin typeface="Roboto" panose="02000000000000000000" pitchFamily="2" charset="0"/>
            </a:endParaRPr>
          </a:p>
          <a:p>
            <a:pPr>
              <a:lnSpc>
                <a:spcPct val="120000"/>
              </a:lnSpc>
            </a:pPr>
            <a:r>
              <a:rPr lang="en-US" sz="1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A New Era of Conflict and Violence | United Nations</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3963054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64AC68E3-08A4-CDAD-ECBD-D8963B77EA0E}"/>
              </a:ext>
            </a:extLst>
          </p:cNvPr>
          <p:cNvSpPr>
            <a:spLocks noGrp="1"/>
          </p:cNvSpPr>
          <p:nvPr>
            <p:ph type="title"/>
          </p:nvPr>
        </p:nvSpPr>
        <p:spPr/>
        <p:txBody>
          <a:bodyPr/>
          <a:lstStyle/>
          <a:p>
            <a:r>
              <a:rPr lang="en-GB" dirty="0"/>
              <a:t>factors impacting geopolitics</a:t>
            </a:r>
          </a:p>
        </p:txBody>
      </p:sp>
      <p:sp>
        <p:nvSpPr>
          <p:cNvPr id="13" name="Espace réservé du texte 12">
            <a:extLst>
              <a:ext uri="{FF2B5EF4-FFF2-40B4-BE49-F238E27FC236}">
                <a16:creationId xmlns:a16="http://schemas.microsoft.com/office/drawing/2014/main" id="{F9F3823F-EB66-D9F6-7A79-12445708A189}"/>
              </a:ext>
            </a:extLst>
          </p:cNvPr>
          <p:cNvSpPr>
            <a:spLocks noGrp="1"/>
          </p:cNvSpPr>
          <p:nvPr>
            <p:ph type="body" idx="28"/>
          </p:nvPr>
        </p:nvSpPr>
        <p:spPr/>
        <p:txBody>
          <a:bodyPr/>
          <a:lstStyle/>
          <a:p>
            <a:r>
              <a:rPr lang="fr-FR" dirty="0"/>
              <a:t>politics</a:t>
            </a:r>
          </a:p>
        </p:txBody>
      </p:sp>
      <p:pic>
        <p:nvPicPr>
          <p:cNvPr id="10" name="Image 9">
            <a:extLst>
              <a:ext uri="{FF2B5EF4-FFF2-40B4-BE49-F238E27FC236}">
                <a16:creationId xmlns:a16="http://schemas.microsoft.com/office/drawing/2014/main" id="{B5C5BE7E-9D45-F87C-500E-C75E7743CBA0}"/>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007" y="1642045"/>
            <a:ext cx="8166814" cy="4504461"/>
          </a:xfrm>
          <a:prstGeom prst="rect">
            <a:avLst/>
          </a:prstGeom>
        </p:spPr>
      </p:pic>
      <p:sp>
        <p:nvSpPr>
          <p:cNvPr id="46" name="Rectangle 45">
            <a:extLst>
              <a:ext uri="{FF2B5EF4-FFF2-40B4-BE49-F238E27FC236}">
                <a16:creationId xmlns:a16="http://schemas.microsoft.com/office/drawing/2014/main" id="{A1B02185-4BB0-CD09-C320-E9D94DA1A82C}"/>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058F7863-5378-244E-91A1-B68C23C64C9F}"/>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858D4B23-5C18-76B9-05ED-BB32623D2F01}"/>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2BA93214-AAD1-D779-BDC2-BB05A2FA7794}"/>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1246A696-65E8-8347-7C62-23453B60A700}"/>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50">
            <a:extLst>
              <a:ext uri="{FF2B5EF4-FFF2-40B4-BE49-F238E27FC236}">
                <a16:creationId xmlns:a16="http://schemas.microsoft.com/office/drawing/2014/main" id="{FC008085-36E4-9D14-FC2C-FE637D7CADFF}"/>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2" name="Group 38">
            <a:extLst>
              <a:ext uri="{FF2B5EF4-FFF2-40B4-BE49-F238E27FC236}">
                <a16:creationId xmlns:a16="http://schemas.microsoft.com/office/drawing/2014/main" id="{87B76979-0F5E-D47B-24AD-CC39EB7870AE}"/>
              </a:ext>
            </a:extLst>
          </p:cNvPr>
          <p:cNvGrpSpPr/>
          <p:nvPr/>
        </p:nvGrpSpPr>
        <p:grpSpPr>
          <a:xfrm>
            <a:off x="3303156" y="6270257"/>
            <a:ext cx="1229008" cy="119062"/>
            <a:chOff x="685800" y="6165890"/>
            <a:chExt cx="1229008" cy="119062"/>
          </a:xfrm>
        </p:grpSpPr>
        <p:sp>
          <p:nvSpPr>
            <p:cNvPr id="53" name="Rectangle 9">
              <a:extLst>
                <a:ext uri="{FF2B5EF4-FFF2-40B4-BE49-F238E27FC236}">
                  <a16:creationId xmlns:a16="http://schemas.microsoft.com/office/drawing/2014/main" id="{C72D34C4-645C-7D4F-23B3-CE4FA2530584}"/>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
              <a:extLst>
                <a:ext uri="{FF2B5EF4-FFF2-40B4-BE49-F238E27FC236}">
                  <a16:creationId xmlns:a16="http://schemas.microsoft.com/office/drawing/2014/main" id="{482A0B41-99E7-31A0-06DE-20F4CFAFC4A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TextBox 41">
            <a:extLst>
              <a:ext uri="{FF2B5EF4-FFF2-40B4-BE49-F238E27FC236}">
                <a16:creationId xmlns:a16="http://schemas.microsoft.com/office/drawing/2014/main" id="{53D5E2E9-B6DB-5F0F-D7E3-532B08DDB2CD}"/>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grpSp>
        <p:nvGrpSpPr>
          <p:cNvPr id="70" name="Groupe 69">
            <a:extLst>
              <a:ext uri="{FF2B5EF4-FFF2-40B4-BE49-F238E27FC236}">
                <a16:creationId xmlns:a16="http://schemas.microsoft.com/office/drawing/2014/main" id="{C6302021-6ECC-A4AC-E356-65AD134209A9}"/>
              </a:ext>
            </a:extLst>
          </p:cNvPr>
          <p:cNvGrpSpPr/>
          <p:nvPr/>
        </p:nvGrpSpPr>
        <p:grpSpPr>
          <a:xfrm>
            <a:off x="1002553" y="2242088"/>
            <a:ext cx="6936830" cy="3119305"/>
            <a:chOff x="685800" y="2654588"/>
            <a:chExt cx="6936830" cy="3119305"/>
          </a:xfrm>
        </p:grpSpPr>
        <p:grpSp>
          <p:nvGrpSpPr>
            <p:cNvPr id="67" name="Groupe 66">
              <a:extLst>
                <a:ext uri="{FF2B5EF4-FFF2-40B4-BE49-F238E27FC236}">
                  <a16:creationId xmlns:a16="http://schemas.microsoft.com/office/drawing/2014/main" id="{4AA91A03-D4C9-7758-6D43-01E7578FBDCF}"/>
                </a:ext>
              </a:extLst>
            </p:cNvPr>
            <p:cNvGrpSpPr/>
            <p:nvPr/>
          </p:nvGrpSpPr>
          <p:grpSpPr>
            <a:xfrm>
              <a:off x="5787802" y="2654588"/>
              <a:ext cx="1834828" cy="1362406"/>
              <a:chOff x="3809590" y="3002924"/>
              <a:chExt cx="1834828" cy="1362406"/>
            </a:xfrm>
          </p:grpSpPr>
          <p:grpSp>
            <p:nvGrpSpPr>
              <p:cNvPr id="41" name="Groupe 40">
                <a:extLst>
                  <a:ext uri="{FF2B5EF4-FFF2-40B4-BE49-F238E27FC236}">
                    <a16:creationId xmlns:a16="http://schemas.microsoft.com/office/drawing/2014/main" id="{9DD6FE88-5C25-70A2-114F-E92018647DEC}"/>
                  </a:ext>
                </a:extLst>
              </p:cNvPr>
              <p:cNvGrpSpPr/>
              <p:nvPr/>
            </p:nvGrpSpPr>
            <p:grpSpPr>
              <a:xfrm>
                <a:off x="4366090" y="3002924"/>
                <a:ext cx="721832" cy="714919"/>
                <a:chOff x="6786266" y="1952089"/>
                <a:chExt cx="1245512" cy="1356189"/>
              </a:xfrm>
            </p:grpSpPr>
            <p:sp>
              <p:nvSpPr>
                <p:cNvPr id="23" name="Hexagone 22">
                  <a:extLst>
                    <a:ext uri="{FF2B5EF4-FFF2-40B4-BE49-F238E27FC236}">
                      <a16:creationId xmlns:a16="http://schemas.microsoft.com/office/drawing/2014/main" id="{45D56CD7-E060-DE3C-F44A-24E6970CF9C7}"/>
                    </a:ext>
                  </a:extLst>
                </p:cNvPr>
                <p:cNvSpPr/>
                <p:nvPr/>
              </p:nvSpPr>
              <p:spPr>
                <a:xfrm rot="16200000">
                  <a:off x="6730927" y="2007428"/>
                  <a:ext cx="1356189" cy="124551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pic>
              <p:nvPicPr>
                <p:cNvPr id="25" name="Graphique 24" descr="Poing serré avec un remplissage uni">
                  <a:extLst>
                    <a:ext uri="{FF2B5EF4-FFF2-40B4-BE49-F238E27FC236}">
                      <a16:creationId xmlns:a16="http://schemas.microsoft.com/office/drawing/2014/main" id="{5BEB0B56-1CBC-4B69-6F76-0651A1F5CC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1820" y="2164643"/>
                  <a:ext cx="914400" cy="914400"/>
                </a:xfrm>
                <a:prstGeom prst="rect">
                  <a:avLst/>
                </a:prstGeom>
              </p:spPr>
            </p:pic>
          </p:grpSp>
          <p:sp>
            <p:nvSpPr>
              <p:cNvPr id="26" name="ZoneTexte 25">
                <a:extLst>
                  <a:ext uri="{FF2B5EF4-FFF2-40B4-BE49-F238E27FC236}">
                    <a16:creationId xmlns:a16="http://schemas.microsoft.com/office/drawing/2014/main" id="{5E3F022B-20CD-D674-9D16-B58AD91EEB10}"/>
                  </a:ext>
                </a:extLst>
              </p:cNvPr>
              <p:cNvSpPr txBox="1"/>
              <p:nvPr/>
            </p:nvSpPr>
            <p:spPr>
              <a:xfrm>
                <a:off x="3809590" y="3842110"/>
                <a:ext cx="1834828" cy="523220"/>
              </a:xfrm>
              <a:prstGeom prst="rect">
                <a:avLst/>
              </a:prstGeom>
              <a:noFill/>
            </p:spPr>
            <p:txBody>
              <a:bodyPr wrap="square">
                <a:spAutoFit/>
              </a:bodyPr>
              <a:lstStyle/>
              <a:p>
                <a:pPr algn="ctr"/>
                <a:r>
                  <a:rPr lang="en-US" sz="1400" b="1" i="0" dirty="0">
                    <a:solidFill>
                      <a:srgbClr val="632E62"/>
                    </a:solidFill>
                    <a:effectLst/>
                  </a:rPr>
                  <a:t>Rise of nationalism and populism</a:t>
                </a:r>
              </a:p>
            </p:txBody>
          </p:sp>
        </p:grpSp>
        <p:grpSp>
          <p:nvGrpSpPr>
            <p:cNvPr id="66" name="Groupe 65">
              <a:extLst>
                <a:ext uri="{FF2B5EF4-FFF2-40B4-BE49-F238E27FC236}">
                  <a16:creationId xmlns:a16="http://schemas.microsoft.com/office/drawing/2014/main" id="{24A39727-3687-21BB-21B5-35FF80F8E006}"/>
                </a:ext>
              </a:extLst>
            </p:cNvPr>
            <p:cNvGrpSpPr/>
            <p:nvPr/>
          </p:nvGrpSpPr>
          <p:grpSpPr>
            <a:xfrm>
              <a:off x="3547515" y="2773460"/>
              <a:ext cx="1480916" cy="1168611"/>
              <a:chOff x="2482631" y="2983752"/>
              <a:chExt cx="1480916" cy="1168611"/>
            </a:xfrm>
          </p:grpSpPr>
          <p:grpSp>
            <p:nvGrpSpPr>
              <p:cNvPr id="43" name="Groupe 42">
                <a:extLst>
                  <a:ext uri="{FF2B5EF4-FFF2-40B4-BE49-F238E27FC236}">
                    <a16:creationId xmlns:a16="http://schemas.microsoft.com/office/drawing/2014/main" id="{B6AA2A28-6A7B-F772-AA92-AFCF31E4B782}"/>
                  </a:ext>
                </a:extLst>
              </p:cNvPr>
              <p:cNvGrpSpPr/>
              <p:nvPr/>
            </p:nvGrpSpPr>
            <p:grpSpPr>
              <a:xfrm>
                <a:off x="2862174" y="2983752"/>
                <a:ext cx="721832" cy="714919"/>
                <a:chOff x="4334709" y="4384919"/>
                <a:chExt cx="1245512" cy="1356189"/>
              </a:xfrm>
            </p:grpSpPr>
            <p:sp>
              <p:nvSpPr>
                <p:cNvPr id="33" name="Hexagone 32">
                  <a:extLst>
                    <a:ext uri="{FF2B5EF4-FFF2-40B4-BE49-F238E27FC236}">
                      <a16:creationId xmlns:a16="http://schemas.microsoft.com/office/drawing/2014/main" id="{E5BC49E0-0E2B-9B28-5FFC-59F6E20BFFD6}"/>
                    </a:ext>
                  </a:extLst>
                </p:cNvPr>
                <p:cNvSpPr/>
                <p:nvPr/>
              </p:nvSpPr>
              <p:spPr>
                <a:xfrm rot="16200000">
                  <a:off x="4279370" y="4440258"/>
                  <a:ext cx="1356189" cy="124551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pic>
              <p:nvPicPr>
                <p:cNvPr id="35" name="Graphique 34" descr="Thermomètre avec un remplissage uni">
                  <a:extLst>
                    <a:ext uri="{FF2B5EF4-FFF2-40B4-BE49-F238E27FC236}">
                      <a16:creationId xmlns:a16="http://schemas.microsoft.com/office/drawing/2014/main" id="{7A9E96B6-9D74-09CE-E007-9D4FEEF4B5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0264" y="4587942"/>
                  <a:ext cx="914400" cy="914400"/>
                </a:xfrm>
                <a:prstGeom prst="rect">
                  <a:avLst/>
                </a:prstGeom>
              </p:spPr>
            </p:pic>
          </p:grpSp>
          <p:sp>
            <p:nvSpPr>
              <p:cNvPr id="36" name="ZoneTexte 35">
                <a:extLst>
                  <a:ext uri="{FF2B5EF4-FFF2-40B4-BE49-F238E27FC236}">
                    <a16:creationId xmlns:a16="http://schemas.microsoft.com/office/drawing/2014/main" id="{E7AB412C-38FD-1432-6804-4C48A6D8D1FC}"/>
                  </a:ext>
                </a:extLst>
              </p:cNvPr>
              <p:cNvSpPr txBox="1"/>
              <p:nvPr/>
            </p:nvSpPr>
            <p:spPr>
              <a:xfrm>
                <a:off x="2482631" y="3844586"/>
                <a:ext cx="1480916" cy="307777"/>
              </a:xfrm>
              <a:prstGeom prst="rect">
                <a:avLst/>
              </a:prstGeom>
              <a:noFill/>
            </p:spPr>
            <p:txBody>
              <a:bodyPr wrap="square">
                <a:spAutoFit/>
              </a:bodyPr>
              <a:lstStyle/>
              <a:p>
                <a:pPr algn="ctr"/>
                <a:r>
                  <a:rPr lang="en-US" sz="1400" b="1" i="0" dirty="0">
                    <a:solidFill>
                      <a:srgbClr val="632E62"/>
                    </a:solidFill>
                    <a:effectLst/>
                  </a:rPr>
                  <a:t>Climate change </a:t>
                </a:r>
              </a:p>
            </p:txBody>
          </p:sp>
        </p:grpSp>
        <p:grpSp>
          <p:nvGrpSpPr>
            <p:cNvPr id="65" name="Groupe 64">
              <a:extLst>
                <a:ext uri="{FF2B5EF4-FFF2-40B4-BE49-F238E27FC236}">
                  <a16:creationId xmlns:a16="http://schemas.microsoft.com/office/drawing/2014/main" id="{D8328B95-6D56-ECAF-3A04-07024EB5BD6B}"/>
                </a:ext>
              </a:extLst>
            </p:cNvPr>
            <p:cNvGrpSpPr/>
            <p:nvPr/>
          </p:nvGrpSpPr>
          <p:grpSpPr>
            <a:xfrm>
              <a:off x="685800" y="2768713"/>
              <a:ext cx="2102345" cy="1351337"/>
              <a:chOff x="462179" y="3009035"/>
              <a:chExt cx="2102345" cy="1351337"/>
            </a:xfrm>
          </p:grpSpPr>
          <p:sp>
            <p:nvSpPr>
              <p:cNvPr id="9" name="ZoneTexte 8">
                <a:extLst>
                  <a:ext uri="{FF2B5EF4-FFF2-40B4-BE49-F238E27FC236}">
                    <a16:creationId xmlns:a16="http://schemas.microsoft.com/office/drawing/2014/main" id="{7B199275-FC5B-0218-EE04-7749DEAD16E5}"/>
                  </a:ext>
                </a:extLst>
              </p:cNvPr>
              <p:cNvSpPr txBox="1"/>
              <p:nvPr/>
            </p:nvSpPr>
            <p:spPr>
              <a:xfrm>
                <a:off x="462179" y="3837152"/>
                <a:ext cx="2102345" cy="523220"/>
              </a:xfrm>
              <a:prstGeom prst="rect">
                <a:avLst/>
              </a:prstGeom>
              <a:noFill/>
            </p:spPr>
            <p:txBody>
              <a:bodyPr wrap="square">
                <a:spAutoFit/>
              </a:bodyPr>
              <a:lstStyle/>
              <a:p>
                <a:pPr algn="ctr"/>
                <a:r>
                  <a:rPr lang="en-US" sz="1400" b="1" i="0" dirty="0">
                    <a:solidFill>
                      <a:srgbClr val="632E62"/>
                    </a:solidFill>
                    <a:effectLst/>
                  </a:rPr>
                  <a:t>Changing demographics and migration </a:t>
                </a:r>
              </a:p>
            </p:txBody>
          </p:sp>
          <p:grpSp>
            <p:nvGrpSpPr>
              <p:cNvPr id="44" name="Groupe 43">
                <a:extLst>
                  <a:ext uri="{FF2B5EF4-FFF2-40B4-BE49-F238E27FC236}">
                    <a16:creationId xmlns:a16="http://schemas.microsoft.com/office/drawing/2014/main" id="{0C591AF6-280E-5365-23AB-2CBC93EAB327}"/>
                  </a:ext>
                </a:extLst>
              </p:cNvPr>
              <p:cNvGrpSpPr/>
              <p:nvPr/>
            </p:nvGrpSpPr>
            <p:grpSpPr>
              <a:xfrm>
                <a:off x="1093290" y="3009035"/>
                <a:ext cx="721832" cy="714919"/>
                <a:chOff x="950379" y="4331473"/>
                <a:chExt cx="1245512" cy="1356189"/>
              </a:xfrm>
            </p:grpSpPr>
            <p:sp>
              <p:nvSpPr>
                <p:cNvPr id="37" name="Hexagone 36">
                  <a:extLst>
                    <a:ext uri="{FF2B5EF4-FFF2-40B4-BE49-F238E27FC236}">
                      <a16:creationId xmlns:a16="http://schemas.microsoft.com/office/drawing/2014/main" id="{0A47CA0C-39BD-6D0F-C9C5-D2C27CEBD9E5}"/>
                    </a:ext>
                  </a:extLst>
                </p:cNvPr>
                <p:cNvSpPr/>
                <p:nvPr/>
              </p:nvSpPr>
              <p:spPr>
                <a:xfrm rot="16200000">
                  <a:off x="895040" y="4386812"/>
                  <a:ext cx="1356189" cy="124551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pic>
              <p:nvPicPr>
                <p:cNvPr id="39" name="Graphique 38" descr="Groupe de personnes avec un remplissage uni">
                  <a:extLst>
                    <a:ext uri="{FF2B5EF4-FFF2-40B4-BE49-F238E27FC236}">
                      <a16:creationId xmlns:a16="http://schemas.microsoft.com/office/drawing/2014/main" id="{275615B6-5FA2-554C-636B-D1AA6F3F06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2260" y="4509296"/>
                  <a:ext cx="914400" cy="914400"/>
                </a:xfrm>
                <a:prstGeom prst="rect">
                  <a:avLst/>
                </a:prstGeom>
              </p:spPr>
            </p:pic>
          </p:grpSp>
        </p:grpSp>
        <p:grpSp>
          <p:nvGrpSpPr>
            <p:cNvPr id="63" name="Groupe 62">
              <a:extLst>
                <a:ext uri="{FF2B5EF4-FFF2-40B4-BE49-F238E27FC236}">
                  <a16:creationId xmlns:a16="http://schemas.microsoft.com/office/drawing/2014/main" id="{EC7FE729-4274-7409-2741-918D42C67B35}"/>
                </a:ext>
              </a:extLst>
            </p:cNvPr>
            <p:cNvGrpSpPr/>
            <p:nvPr/>
          </p:nvGrpSpPr>
          <p:grpSpPr>
            <a:xfrm>
              <a:off x="3290345" y="4422557"/>
              <a:ext cx="2141280" cy="1351336"/>
              <a:chOff x="5257727" y="3009036"/>
              <a:chExt cx="2141280" cy="1351336"/>
            </a:xfrm>
          </p:grpSpPr>
          <p:grpSp>
            <p:nvGrpSpPr>
              <p:cNvPr id="40" name="Groupe 39">
                <a:extLst>
                  <a:ext uri="{FF2B5EF4-FFF2-40B4-BE49-F238E27FC236}">
                    <a16:creationId xmlns:a16="http://schemas.microsoft.com/office/drawing/2014/main" id="{F4A20697-08FA-402A-E425-3AE8FF06A572}"/>
                  </a:ext>
                </a:extLst>
              </p:cNvPr>
              <p:cNvGrpSpPr/>
              <p:nvPr/>
            </p:nvGrpSpPr>
            <p:grpSpPr>
              <a:xfrm>
                <a:off x="5967452" y="3009036"/>
                <a:ext cx="721832" cy="714919"/>
                <a:chOff x="6786265" y="327602"/>
                <a:chExt cx="1245512" cy="1356189"/>
              </a:xfrm>
            </p:grpSpPr>
            <p:sp>
              <p:nvSpPr>
                <p:cNvPr id="19" name="Hexagone 18">
                  <a:extLst>
                    <a:ext uri="{FF2B5EF4-FFF2-40B4-BE49-F238E27FC236}">
                      <a16:creationId xmlns:a16="http://schemas.microsoft.com/office/drawing/2014/main" id="{E386ED18-3FBA-B21D-46E0-D7EBB9F9E1B6}"/>
                    </a:ext>
                  </a:extLst>
                </p:cNvPr>
                <p:cNvSpPr/>
                <p:nvPr/>
              </p:nvSpPr>
              <p:spPr>
                <a:xfrm rot="16200000">
                  <a:off x="6730926" y="382941"/>
                  <a:ext cx="1356189" cy="124551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pic>
              <p:nvPicPr>
                <p:cNvPr id="21" name="Graphique 20" descr="Internet avec un remplissage uni">
                  <a:extLst>
                    <a:ext uri="{FF2B5EF4-FFF2-40B4-BE49-F238E27FC236}">
                      <a16:creationId xmlns:a16="http://schemas.microsoft.com/office/drawing/2014/main" id="{A6DB4FCD-4BB5-FBBE-BAF8-34C86724119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1820" y="523982"/>
                  <a:ext cx="914400" cy="914400"/>
                </a:xfrm>
                <a:prstGeom prst="rect">
                  <a:avLst/>
                </a:prstGeom>
              </p:spPr>
            </p:pic>
          </p:grpSp>
          <p:sp>
            <p:nvSpPr>
              <p:cNvPr id="22" name="ZoneTexte 21">
                <a:extLst>
                  <a:ext uri="{FF2B5EF4-FFF2-40B4-BE49-F238E27FC236}">
                    <a16:creationId xmlns:a16="http://schemas.microsoft.com/office/drawing/2014/main" id="{A386AA74-8C41-49BE-A663-1874C0461C41}"/>
                  </a:ext>
                </a:extLst>
              </p:cNvPr>
              <p:cNvSpPr txBox="1"/>
              <p:nvPr/>
            </p:nvSpPr>
            <p:spPr>
              <a:xfrm>
                <a:off x="5257727" y="3837152"/>
                <a:ext cx="2141280" cy="523220"/>
              </a:xfrm>
              <a:prstGeom prst="rect">
                <a:avLst/>
              </a:prstGeom>
              <a:noFill/>
            </p:spPr>
            <p:txBody>
              <a:bodyPr wrap="square">
                <a:spAutoFit/>
              </a:bodyPr>
              <a:lstStyle/>
              <a:p>
                <a:pPr algn="ctr"/>
                <a:r>
                  <a:rPr lang="en-US" sz="1400" b="1" i="0" dirty="0">
                    <a:solidFill>
                      <a:srgbClr val="632E62"/>
                    </a:solidFill>
                    <a:effectLst/>
                  </a:rPr>
                  <a:t>Cybersecurity and information warfare</a:t>
                </a:r>
              </a:p>
            </p:txBody>
          </p:sp>
        </p:grpSp>
        <p:grpSp>
          <p:nvGrpSpPr>
            <p:cNvPr id="64" name="Groupe 63">
              <a:extLst>
                <a:ext uri="{FF2B5EF4-FFF2-40B4-BE49-F238E27FC236}">
                  <a16:creationId xmlns:a16="http://schemas.microsoft.com/office/drawing/2014/main" id="{4B250232-41D3-0A05-345D-22CDDA6F8E25}"/>
                </a:ext>
              </a:extLst>
            </p:cNvPr>
            <p:cNvGrpSpPr/>
            <p:nvPr/>
          </p:nvGrpSpPr>
          <p:grpSpPr>
            <a:xfrm>
              <a:off x="5887721" y="4345591"/>
              <a:ext cx="1639614" cy="1351983"/>
              <a:chOff x="7042207" y="3014509"/>
              <a:chExt cx="1639614" cy="1351983"/>
            </a:xfrm>
          </p:grpSpPr>
          <p:grpSp>
            <p:nvGrpSpPr>
              <p:cNvPr id="42" name="Groupe 41">
                <a:extLst>
                  <a:ext uri="{FF2B5EF4-FFF2-40B4-BE49-F238E27FC236}">
                    <a16:creationId xmlns:a16="http://schemas.microsoft.com/office/drawing/2014/main" id="{6347B7EC-DEA6-7567-F866-BDD08E6EBB7E}"/>
                  </a:ext>
                </a:extLst>
              </p:cNvPr>
              <p:cNvGrpSpPr/>
              <p:nvPr/>
            </p:nvGrpSpPr>
            <p:grpSpPr>
              <a:xfrm>
                <a:off x="7519348" y="3014509"/>
                <a:ext cx="721832" cy="714919"/>
                <a:chOff x="6806228" y="4288401"/>
                <a:chExt cx="1245512" cy="1356189"/>
              </a:xfrm>
            </p:grpSpPr>
            <p:sp>
              <p:nvSpPr>
                <p:cNvPr id="31" name="Hexagone 30">
                  <a:extLst>
                    <a:ext uri="{FF2B5EF4-FFF2-40B4-BE49-F238E27FC236}">
                      <a16:creationId xmlns:a16="http://schemas.microsoft.com/office/drawing/2014/main" id="{1FB35502-35FB-4AA2-8659-7D1F142E24BB}"/>
                    </a:ext>
                  </a:extLst>
                </p:cNvPr>
                <p:cNvSpPr/>
                <p:nvPr/>
              </p:nvSpPr>
              <p:spPr>
                <a:xfrm rot="16200000">
                  <a:off x="6750889" y="4343740"/>
                  <a:ext cx="1356189" cy="124551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pic>
              <p:nvPicPr>
                <p:cNvPr id="28" name="Graphique 27" descr="Monde avec un remplissage uni">
                  <a:extLst>
                    <a:ext uri="{FF2B5EF4-FFF2-40B4-BE49-F238E27FC236}">
                      <a16:creationId xmlns:a16="http://schemas.microsoft.com/office/drawing/2014/main" id="{65D0E6A0-B0D3-53B8-1D71-385833C28B3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71783" y="4509297"/>
                  <a:ext cx="914400" cy="914400"/>
                </a:xfrm>
                <a:prstGeom prst="rect">
                  <a:avLst/>
                </a:prstGeom>
              </p:spPr>
            </p:pic>
          </p:grpSp>
          <p:sp>
            <p:nvSpPr>
              <p:cNvPr id="32" name="ZoneTexte 31">
                <a:extLst>
                  <a:ext uri="{FF2B5EF4-FFF2-40B4-BE49-F238E27FC236}">
                    <a16:creationId xmlns:a16="http://schemas.microsoft.com/office/drawing/2014/main" id="{47E69E00-9F2A-9BE0-203B-09879912E1D2}"/>
                  </a:ext>
                </a:extLst>
              </p:cNvPr>
              <p:cNvSpPr txBox="1"/>
              <p:nvPr/>
            </p:nvSpPr>
            <p:spPr>
              <a:xfrm>
                <a:off x="7042207" y="3843272"/>
                <a:ext cx="1639614" cy="523220"/>
              </a:xfrm>
              <a:prstGeom prst="rect">
                <a:avLst/>
              </a:prstGeom>
              <a:noFill/>
            </p:spPr>
            <p:txBody>
              <a:bodyPr wrap="square">
                <a:spAutoFit/>
              </a:bodyPr>
              <a:lstStyle/>
              <a:p>
                <a:pPr algn="ctr"/>
                <a:r>
                  <a:rPr lang="en-US" sz="1400" b="1" i="0" dirty="0">
                    <a:solidFill>
                      <a:srgbClr val="632E62"/>
                    </a:solidFill>
                    <a:effectLst/>
                  </a:rPr>
                  <a:t>Shifting global power dynamics</a:t>
                </a:r>
              </a:p>
            </p:txBody>
          </p:sp>
        </p:grpSp>
        <p:grpSp>
          <p:nvGrpSpPr>
            <p:cNvPr id="62" name="Groupe 61">
              <a:extLst>
                <a:ext uri="{FF2B5EF4-FFF2-40B4-BE49-F238E27FC236}">
                  <a16:creationId xmlns:a16="http://schemas.microsoft.com/office/drawing/2014/main" id="{E40EBFEB-E5BA-A750-EEB4-DF543082AEA2}"/>
                </a:ext>
              </a:extLst>
            </p:cNvPr>
            <p:cNvGrpSpPr/>
            <p:nvPr/>
          </p:nvGrpSpPr>
          <p:grpSpPr>
            <a:xfrm>
              <a:off x="844299" y="4500844"/>
              <a:ext cx="1639614" cy="1136540"/>
              <a:chOff x="2654010" y="4523975"/>
              <a:chExt cx="1639614" cy="1136540"/>
            </a:xfrm>
          </p:grpSpPr>
          <p:sp>
            <p:nvSpPr>
              <p:cNvPr id="59" name="Hexagone 58">
                <a:extLst>
                  <a:ext uri="{FF2B5EF4-FFF2-40B4-BE49-F238E27FC236}">
                    <a16:creationId xmlns:a16="http://schemas.microsoft.com/office/drawing/2014/main" id="{07F015F4-59B5-FF85-B99F-03D7DA8C5A93}"/>
                  </a:ext>
                </a:extLst>
              </p:cNvPr>
              <p:cNvSpPr/>
              <p:nvPr/>
            </p:nvSpPr>
            <p:spPr>
              <a:xfrm rot="16200000">
                <a:off x="3134607" y="4520519"/>
                <a:ext cx="714919" cy="721832"/>
              </a:xfrm>
              <a:prstGeom prst="hexagon">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61" name="ZoneTexte 60">
                <a:extLst>
                  <a:ext uri="{FF2B5EF4-FFF2-40B4-BE49-F238E27FC236}">
                    <a16:creationId xmlns:a16="http://schemas.microsoft.com/office/drawing/2014/main" id="{2F657E9E-477D-AC6C-BD2F-EB7AE49C6672}"/>
                  </a:ext>
                </a:extLst>
              </p:cNvPr>
              <p:cNvSpPr txBox="1"/>
              <p:nvPr/>
            </p:nvSpPr>
            <p:spPr>
              <a:xfrm>
                <a:off x="2654010" y="5352738"/>
                <a:ext cx="1639614" cy="307777"/>
              </a:xfrm>
              <a:prstGeom prst="rect">
                <a:avLst/>
              </a:prstGeom>
              <a:noFill/>
            </p:spPr>
            <p:txBody>
              <a:bodyPr wrap="square">
                <a:spAutoFit/>
              </a:bodyPr>
              <a:lstStyle/>
              <a:p>
                <a:pPr algn="ctr"/>
                <a:r>
                  <a:rPr lang="en-US" sz="1400" b="1" i="0" dirty="0">
                    <a:solidFill>
                      <a:srgbClr val="632E62"/>
                    </a:solidFill>
                    <a:effectLst/>
                  </a:rPr>
                  <a:t>Conflicts and wars</a:t>
                </a:r>
              </a:p>
            </p:txBody>
          </p:sp>
          <p:pic>
            <p:nvPicPr>
              <p:cNvPr id="57" name="Graphique 56" descr="Homme soldat avec un remplissage uni">
                <a:extLst>
                  <a:ext uri="{FF2B5EF4-FFF2-40B4-BE49-F238E27FC236}">
                    <a16:creationId xmlns:a16="http://schemas.microsoft.com/office/drawing/2014/main" id="{55C284FC-87E0-06F5-FC59-DB4416726AE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50771" y="4639658"/>
                <a:ext cx="474574" cy="474574"/>
              </a:xfrm>
              <a:prstGeom prst="rect">
                <a:avLst/>
              </a:prstGeom>
            </p:spPr>
          </p:pic>
        </p:grpSp>
      </p:grpSp>
    </p:spTree>
    <p:extLst>
      <p:ext uri="{BB962C8B-B14F-4D97-AF65-F5344CB8AC3E}">
        <p14:creationId xmlns:p14="http://schemas.microsoft.com/office/powerpoint/2010/main" val="102157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1366F-B6C3-4887-4A33-E52285390E86}"/>
              </a:ext>
            </a:extLst>
          </p:cNvPr>
          <p:cNvSpPr>
            <a:spLocks noGrp="1"/>
          </p:cNvSpPr>
          <p:nvPr>
            <p:ph type="title"/>
          </p:nvPr>
        </p:nvSpPr>
        <p:spPr>
          <a:xfrm>
            <a:off x="685800" y="1142999"/>
            <a:ext cx="3604098" cy="914402"/>
          </a:xfrm>
        </p:spPr>
        <p:txBody>
          <a:bodyPr/>
          <a:lstStyle/>
          <a:p>
            <a:r>
              <a:rPr lang="en-GB" dirty="0"/>
              <a:t>factors shaping the landscape</a:t>
            </a:r>
          </a:p>
        </p:txBody>
      </p:sp>
      <p:sp>
        <p:nvSpPr>
          <p:cNvPr id="3" name="Espace réservé du contenu 2">
            <a:extLst>
              <a:ext uri="{FF2B5EF4-FFF2-40B4-BE49-F238E27FC236}">
                <a16:creationId xmlns:a16="http://schemas.microsoft.com/office/drawing/2014/main" id="{E3C15D15-04ED-38E3-1869-F2C4C5D70651}"/>
              </a:ext>
            </a:extLst>
          </p:cNvPr>
          <p:cNvSpPr>
            <a:spLocks noGrp="1"/>
          </p:cNvSpPr>
          <p:nvPr>
            <p:ph sz="quarter" idx="15"/>
          </p:nvPr>
        </p:nvSpPr>
        <p:spPr/>
        <p:txBody>
          <a:bodyPr/>
          <a:lstStyle/>
          <a:p>
            <a:pPr algn="l">
              <a:buNone/>
            </a:pPr>
            <a:r>
              <a:rPr lang="en-US" sz="1400" b="1" i="0" dirty="0">
                <a:solidFill>
                  <a:srgbClr val="632E62"/>
                </a:solidFill>
                <a:effectLst/>
              </a:rPr>
              <a:t>Rise of nationalism and populism: </a:t>
            </a:r>
          </a:p>
          <a:p>
            <a:pPr marL="179388" lvl="1">
              <a:buNone/>
            </a:pPr>
            <a:r>
              <a:rPr lang="en-US" sz="1000" dirty="0">
                <a:solidFill>
                  <a:srgbClr val="632E62"/>
                </a:solidFill>
              </a:rPr>
              <a:t>Already present in</a:t>
            </a:r>
            <a:r>
              <a:rPr lang="en-US" sz="1000" b="0" i="0" dirty="0">
                <a:solidFill>
                  <a:srgbClr val="632E62"/>
                </a:solidFill>
                <a:effectLst/>
              </a:rPr>
              <a:t> many countries around the world. This trend can lead to increased political polarization, trade tensions, and geopolitical instability.</a:t>
            </a:r>
          </a:p>
          <a:p>
            <a:pPr algn="l">
              <a:buNone/>
            </a:pPr>
            <a:r>
              <a:rPr lang="en-US" sz="1400" b="1" i="0" dirty="0">
                <a:solidFill>
                  <a:srgbClr val="632E62"/>
                </a:solidFill>
                <a:effectLst/>
              </a:rPr>
              <a:t>Shifting global power dynamics:</a:t>
            </a:r>
          </a:p>
          <a:p>
            <a:pPr marL="179388" lvl="1">
              <a:buNone/>
            </a:pPr>
            <a:r>
              <a:rPr lang="en-US" sz="1000" b="0" i="0" dirty="0">
                <a:solidFill>
                  <a:srgbClr val="632E62"/>
                </a:solidFill>
                <a:effectLst/>
              </a:rPr>
              <a:t>The global balance of power is shifting. This can lead to tensions and competition between established powers and rising powers, as well as changes in international norms and institutions.</a:t>
            </a:r>
          </a:p>
          <a:p>
            <a:endParaRPr lang="fr-FR" sz="1200" dirty="0"/>
          </a:p>
        </p:txBody>
      </p:sp>
      <p:sp>
        <p:nvSpPr>
          <p:cNvPr id="4" name="Espace réservé du contenu 3">
            <a:extLst>
              <a:ext uri="{FF2B5EF4-FFF2-40B4-BE49-F238E27FC236}">
                <a16:creationId xmlns:a16="http://schemas.microsoft.com/office/drawing/2014/main" id="{D6F8777C-46E0-56CC-5A82-8E96B0A81EB2}"/>
              </a:ext>
            </a:extLst>
          </p:cNvPr>
          <p:cNvSpPr>
            <a:spLocks noGrp="1"/>
          </p:cNvSpPr>
          <p:nvPr>
            <p:ph sz="quarter" idx="16"/>
          </p:nvPr>
        </p:nvSpPr>
        <p:spPr/>
        <p:txBody>
          <a:bodyPr/>
          <a:lstStyle/>
          <a:p>
            <a:pPr algn="l">
              <a:buNone/>
            </a:pPr>
            <a:r>
              <a:rPr lang="en-US" sz="1400" b="1" i="0" dirty="0">
                <a:solidFill>
                  <a:srgbClr val="632E62"/>
                </a:solidFill>
                <a:effectLst/>
              </a:rPr>
              <a:t>Cybersecurity and information warfare: </a:t>
            </a:r>
          </a:p>
          <a:p>
            <a:pPr marL="179388" lvl="1">
              <a:buNone/>
            </a:pPr>
            <a:r>
              <a:rPr lang="en-US" sz="1000" b="0" i="0" dirty="0">
                <a:solidFill>
                  <a:srgbClr val="632E62"/>
                </a:solidFill>
                <a:effectLst/>
              </a:rPr>
              <a:t>Are becoming increasingly prevalent and sophisticated. These threats can undermine political stability and national security, as well as disrupt economic and social systems.</a:t>
            </a:r>
          </a:p>
          <a:p>
            <a:pPr algn="l">
              <a:buNone/>
            </a:pPr>
            <a:r>
              <a:rPr lang="en-US" sz="1400" b="1" i="0" dirty="0">
                <a:solidFill>
                  <a:srgbClr val="632E62"/>
                </a:solidFill>
                <a:effectLst/>
              </a:rPr>
              <a:t>Climate change: </a:t>
            </a:r>
          </a:p>
          <a:p>
            <a:pPr marL="176213" lvl="1">
              <a:buNone/>
            </a:pPr>
            <a:r>
              <a:rPr lang="en-US" sz="1000" b="0" i="0" dirty="0">
                <a:solidFill>
                  <a:srgbClr val="632E62"/>
                </a:solidFill>
                <a:effectLst/>
              </a:rPr>
              <a:t>Will be significant challenges to national security, economic stability, and social well-being. Addressing climate change will require international cooperation and collective action.</a:t>
            </a:r>
          </a:p>
          <a:p>
            <a:pPr>
              <a:buNone/>
            </a:pPr>
            <a:endParaRPr lang="fr-FR" sz="1200" dirty="0"/>
          </a:p>
        </p:txBody>
      </p:sp>
      <p:sp>
        <p:nvSpPr>
          <p:cNvPr id="5" name="Espace réservé du contenu 4">
            <a:extLst>
              <a:ext uri="{FF2B5EF4-FFF2-40B4-BE49-F238E27FC236}">
                <a16:creationId xmlns:a16="http://schemas.microsoft.com/office/drawing/2014/main" id="{D0C959AF-90FE-3268-BFD4-5A015FFB1105}"/>
              </a:ext>
            </a:extLst>
          </p:cNvPr>
          <p:cNvSpPr>
            <a:spLocks noGrp="1"/>
          </p:cNvSpPr>
          <p:nvPr>
            <p:ph sz="quarter" idx="17"/>
          </p:nvPr>
        </p:nvSpPr>
        <p:spPr/>
        <p:txBody>
          <a:bodyPr/>
          <a:lstStyle/>
          <a:p>
            <a:r>
              <a:rPr lang="en-US" sz="1400" b="1" i="0" dirty="0">
                <a:solidFill>
                  <a:srgbClr val="632E62"/>
                </a:solidFill>
                <a:effectLst/>
              </a:rPr>
              <a:t>Changing demographics and migration: </a:t>
            </a:r>
          </a:p>
          <a:p>
            <a:pPr marL="176213" lvl="1"/>
            <a:r>
              <a:rPr lang="en-US" sz="1000" dirty="0">
                <a:solidFill>
                  <a:srgbClr val="632E62"/>
                </a:solidFill>
              </a:rPr>
              <a:t>W</a:t>
            </a:r>
            <a:r>
              <a:rPr lang="en-US" sz="1000" b="0" i="0" dirty="0">
                <a:solidFill>
                  <a:srgbClr val="632E62"/>
                </a:solidFill>
                <a:effectLst/>
              </a:rPr>
              <a:t>ill lead to challenges such as labor shortages, changes in cultural and social norms, and political tensions over immigration policies.</a:t>
            </a:r>
          </a:p>
          <a:p>
            <a:r>
              <a:rPr lang="en-US" sz="1400" b="1" i="0" dirty="0">
                <a:solidFill>
                  <a:srgbClr val="632E62"/>
                </a:solidFill>
                <a:effectLst/>
              </a:rPr>
              <a:t>Conflicts and war:</a:t>
            </a:r>
          </a:p>
          <a:p>
            <a:pPr marL="179388" lvl="1"/>
            <a:r>
              <a:rPr lang="en-US" sz="1000" b="0" i="0" dirty="0">
                <a:solidFill>
                  <a:srgbClr val="632E62"/>
                </a:solidFill>
                <a:effectLst/>
              </a:rPr>
              <a:t>​This leads:</a:t>
            </a:r>
          </a:p>
          <a:p>
            <a:pPr marL="179388" lvl="1"/>
            <a:r>
              <a:rPr lang="en-US" sz="1000" b="0" i="0" dirty="0">
                <a:solidFill>
                  <a:srgbClr val="632E62"/>
                </a:solidFill>
                <a:effectLst/>
              </a:rPr>
              <a:t>Long-term economic consequences,</a:t>
            </a:r>
          </a:p>
          <a:p>
            <a:pPr marL="179388" lvl="1"/>
            <a:r>
              <a:rPr lang="en-US" sz="1000" b="0" i="0" dirty="0">
                <a:solidFill>
                  <a:srgbClr val="632E62"/>
                </a:solidFill>
                <a:effectLst/>
              </a:rPr>
              <a:t>​Changes in the balance of power within international organizations.</a:t>
            </a:r>
          </a:p>
          <a:p>
            <a:pPr marL="179388" lvl="1"/>
            <a:r>
              <a:rPr lang="en-US" sz="1000" b="0" i="0" dirty="0">
                <a:solidFill>
                  <a:srgbClr val="632E62"/>
                </a:solidFill>
                <a:effectLst/>
              </a:rPr>
              <a:t>Long-term consequences for the region's stability and the world.</a:t>
            </a:r>
            <a:endParaRPr lang="en-US" sz="1400" b="1" i="0" dirty="0">
              <a:solidFill>
                <a:srgbClr val="632E62"/>
              </a:solidFill>
              <a:effectLst/>
            </a:endParaRPr>
          </a:p>
          <a:p>
            <a:endParaRPr lang="en-US" sz="1200" b="0" i="0" dirty="0">
              <a:solidFill>
                <a:srgbClr val="632E62"/>
              </a:solidFill>
              <a:effectLst/>
            </a:endParaRPr>
          </a:p>
          <a:p>
            <a:endParaRPr lang="fr-FR" sz="1200" dirty="0"/>
          </a:p>
        </p:txBody>
      </p:sp>
      <p:sp>
        <p:nvSpPr>
          <p:cNvPr id="6" name="Espace réservé du texte 5">
            <a:extLst>
              <a:ext uri="{FF2B5EF4-FFF2-40B4-BE49-F238E27FC236}">
                <a16:creationId xmlns:a16="http://schemas.microsoft.com/office/drawing/2014/main" id="{5DEFA117-B88A-DFD8-5D62-BCC9638622D8}"/>
              </a:ext>
            </a:extLst>
          </p:cNvPr>
          <p:cNvSpPr>
            <a:spLocks noGrp="1"/>
          </p:cNvSpPr>
          <p:nvPr>
            <p:ph type="body" idx="28"/>
          </p:nvPr>
        </p:nvSpPr>
        <p:spPr/>
        <p:txBody>
          <a:bodyPr/>
          <a:lstStyle/>
          <a:p>
            <a:r>
              <a:rPr lang="fr-FR" dirty="0"/>
              <a:t>politics</a:t>
            </a:r>
          </a:p>
        </p:txBody>
      </p:sp>
      <p:sp>
        <p:nvSpPr>
          <p:cNvPr id="8" name="Rectangle 7">
            <a:extLst>
              <a:ext uri="{FF2B5EF4-FFF2-40B4-BE49-F238E27FC236}">
                <a16:creationId xmlns:a16="http://schemas.microsoft.com/office/drawing/2014/main" id="{8B9F4FE9-BA02-57B1-47AB-3DA0D911BA45}"/>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36DC4706-02E8-3E34-50D0-23A859A006A0}"/>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AEA26C8C-7AB9-882B-CE54-EF318912DC2E}"/>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B755E6C-F076-4962-A63E-8383FA259E1A}"/>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E4AAA1A-A2FF-E07A-DEE2-C96A558DA670}"/>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E09846C0-BCB6-CB57-EBDB-EFB2D78720AD}"/>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D0F11F66-DAC8-50A7-1B70-AF9FD1F8272A}"/>
              </a:ext>
            </a:extLst>
          </p:cNvPr>
          <p:cNvGrpSpPr/>
          <p:nvPr/>
        </p:nvGrpSpPr>
        <p:grpSpPr>
          <a:xfrm>
            <a:off x="3303156" y="6270257"/>
            <a:ext cx="1229008" cy="119062"/>
            <a:chOff x="685800" y="6165890"/>
            <a:chExt cx="1229008" cy="119062"/>
          </a:xfrm>
        </p:grpSpPr>
        <p:sp>
          <p:nvSpPr>
            <p:cNvPr id="16" name="Rectangle 9">
              <a:extLst>
                <a:ext uri="{FF2B5EF4-FFF2-40B4-BE49-F238E27FC236}">
                  <a16:creationId xmlns:a16="http://schemas.microsoft.com/office/drawing/2014/main" id="{AE3385D3-539A-5909-65C3-D87ACDE6303D}"/>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C792856-5D23-4E08-AA82-7DAEC31A4CF7}"/>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FF8D1EC2-D6B8-C29B-55FE-E6A388F95DCB}"/>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9" name="Espace réservé du contenu 3">
            <a:extLst>
              <a:ext uri="{FF2B5EF4-FFF2-40B4-BE49-F238E27FC236}">
                <a16:creationId xmlns:a16="http://schemas.microsoft.com/office/drawing/2014/main" id="{E706393D-26AA-4208-CDD9-8C28D71CD533}"/>
              </a:ext>
            </a:extLst>
          </p:cNvPr>
          <p:cNvSpPr txBox="1">
            <a:spLocks/>
          </p:cNvSpPr>
          <p:nvPr/>
        </p:nvSpPr>
        <p:spPr>
          <a:xfrm>
            <a:off x="6172200" y="1116807"/>
            <a:ext cx="2286000" cy="1551171"/>
          </a:xfrm>
          <a:prstGeom prst="rect">
            <a:avLst/>
          </a:prstGeom>
          <a:noFill/>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buFont typeface="Arial" panose="020B0604020202020204" pitchFamily="34" charset="0"/>
              <a:buNone/>
            </a:pPr>
            <a:r>
              <a:rPr lang="en-US" sz="1400" b="1" dirty="0">
                <a:solidFill>
                  <a:srgbClr val="632E62"/>
                </a:solidFill>
              </a:rPr>
              <a:t>Governance and political participation: </a:t>
            </a:r>
          </a:p>
          <a:p>
            <a:pPr marL="179388" lvl="1">
              <a:buFont typeface="Arial" panose="020B0604020202020204" pitchFamily="34" charset="0"/>
              <a:buNone/>
            </a:pPr>
            <a:r>
              <a:rPr lang="en-US" sz="1000" dirty="0">
                <a:solidFill>
                  <a:srgbClr val="632E62"/>
                </a:solidFill>
              </a:rPr>
              <a:t>Boosted also by the access to technologies, new forms of participation are on the rise which lead to other governance settings, more open, responsive and accountable</a:t>
            </a:r>
          </a:p>
          <a:p>
            <a:pPr>
              <a:buFont typeface="Arial" panose="020B0604020202020204" pitchFamily="34" charset="0"/>
              <a:buNone/>
            </a:pPr>
            <a:endParaRPr lang="fr-FR" sz="1200" dirty="0"/>
          </a:p>
        </p:txBody>
      </p:sp>
    </p:spTree>
    <p:extLst>
      <p:ext uri="{BB962C8B-B14F-4D97-AF65-F5344CB8AC3E}">
        <p14:creationId xmlns:p14="http://schemas.microsoft.com/office/powerpoint/2010/main" val="3778080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parations Continue for World Scout Jamboree in 2023 | Scouts Australia">
            <a:extLst>
              <a:ext uri="{FF2B5EF4-FFF2-40B4-BE49-F238E27FC236}">
                <a16:creationId xmlns:a16="http://schemas.microsoft.com/office/drawing/2014/main" id="{4C775076-0B02-45BD-841A-974DF4EB0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28"/>
          <a:stretch/>
        </p:blipFill>
        <p:spPr bwMode="auto">
          <a:xfrm>
            <a:off x="0" y="1"/>
            <a:ext cx="923620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5">
            <a:extLst>
              <a:ext uri="{FF2B5EF4-FFF2-40B4-BE49-F238E27FC236}">
                <a16:creationId xmlns:a16="http://schemas.microsoft.com/office/drawing/2014/main" id="{C323372A-466B-8D47-4F8D-977F1BA206BB}"/>
              </a:ext>
            </a:extLst>
          </p:cNvPr>
          <p:cNvSpPr>
            <a:spLocks noGrp="1"/>
          </p:cNvSpPr>
          <p:nvPr>
            <p:ph type="body" sz="quarter" idx="14"/>
          </p:nvPr>
        </p:nvSpPr>
        <p:spPr/>
        <p:txBody>
          <a:bodyPr/>
          <a:lstStyle/>
          <a:p>
            <a:endParaRPr lang="fr-FR"/>
          </a:p>
        </p:txBody>
      </p:sp>
      <p:sp>
        <p:nvSpPr>
          <p:cNvPr id="5" name="Rectangle 4">
            <a:extLst>
              <a:ext uri="{FF2B5EF4-FFF2-40B4-BE49-F238E27FC236}">
                <a16:creationId xmlns:a16="http://schemas.microsoft.com/office/drawing/2014/main" id="{E4536639-A3F0-F950-92F4-6FEBC1C9FFE1}"/>
              </a:ext>
            </a:extLst>
          </p:cNvPr>
          <p:cNvSpPr/>
          <p:nvPr/>
        </p:nvSpPr>
        <p:spPr>
          <a:xfrm>
            <a:off x="0" y="0"/>
            <a:ext cx="9236208" cy="6858001"/>
          </a:xfrm>
          <a:prstGeom prst="rect">
            <a:avLst/>
          </a:prstGeom>
          <a:solidFill>
            <a:srgbClr val="00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grpSp>
        <p:nvGrpSpPr>
          <p:cNvPr id="10" name="Groupe 9">
            <a:extLst>
              <a:ext uri="{FF2B5EF4-FFF2-40B4-BE49-F238E27FC236}">
                <a16:creationId xmlns:a16="http://schemas.microsoft.com/office/drawing/2014/main" id="{43070EBC-2F29-C8A8-D05A-335BA971F526}"/>
              </a:ext>
            </a:extLst>
          </p:cNvPr>
          <p:cNvGrpSpPr/>
          <p:nvPr/>
        </p:nvGrpSpPr>
        <p:grpSpPr>
          <a:xfrm>
            <a:off x="-2" y="1835331"/>
            <a:ext cx="9236210" cy="3905793"/>
            <a:chOff x="-2" y="1835331"/>
            <a:chExt cx="9236210" cy="3905793"/>
          </a:xfrm>
        </p:grpSpPr>
        <p:pic>
          <p:nvPicPr>
            <p:cNvPr id="3076" name="Picture 4" descr="| ClipArt ETC">
              <a:extLst>
                <a:ext uri="{FF2B5EF4-FFF2-40B4-BE49-F238E27FC236}">
                  <a16:creationId xmlns:a16="http://schemas.microsoft.com/office/drawing/2014/main" id="{537126A0-44CF-3D28-2D26-B7A99A829244}"/>
                </a:ext>
              </a:extLst>
            </p:cNvPr>
            <p:cNvPicPr>
              <a:picLocks noChangeAspect="1" noChangeArrowheads="1"/>
            </p:cNvPicPr>
            <p:nvPr/>
          </p:nvPicPr>
          <p:blipFill>
            <a:blip r:embed="rId3" cstate="print">
              <a:alphaModFix amt="45000"/>
              <a:extLst>
                <a:ext uri="{BEBA8EAE-BF5A-486C-A8C5-ECC9F3942E4B}">
                  <a14:imgProps xmlns:a14="http://schemas.microsoft.com/office/drawing/2010/main">
                    <a14:imgLayer r:embed="rId4">
                      <a14:imgEffect>
                        <a14:backgroundRemoval t="2637" b="89844" l="1775" r="97041">
                          <a14:foregroundMark x1="21598" y1="20703" x2="32249" y2="16797"/>
                          <a14:foregroundMark x1="32249" y1="16797" x2="74408" y2="12012"/>
                          <a14:foregroundMark x1="74408" y1="12012" x2="79438" y2="25391"/>
                          <a14:foregroundMark x1="36834" y1="4785" x2="50740" y2="3906"/>
                          <a14:foregroundMark x1="50740" y1="3906" x2="55917" y2="4297"/>
                          <a14:foregroundMark x1="34615" y1="13477" x2="66420" y2="15137"/>
                          <a14:foregroundMark x1="66420" y1="15137" x2="67899" y2="14941"/>
                          <a14:foregroundMark x1="25888" y1="14453" x2="13905" y2="23535"/>
                          <a14:foregroundMark x1="23669" y1="8691" x2="15976" y2="16797"/>
                          <a14:foregroundMark x1="15976" y1="16797" x2="18047" y2="24707"/>
                          <a14:foregroundMark x1="18047" y1="24707" x2="22929" y2="26074"/>
                          <a14:foregroundMark x1="8432" y1="26367" x2="20118" y2="28027"/>
                          <a14:foregroundMark x1="3846" y1="31152" x2="7249" y2="23535"/>
                          <a14:foregroundMark x1="50888" y1="2637" x2="65680" y2="5957"/>
                          <a14:foregroundMark x1="65680" y1="5957" x2="79734" y2="12402"/>
                          <a14:foregroundMark x1="79734" y1="12402" x2="85947" y2="19043"/>
                          <a14:foregroundMark x1="85947" y1="19043" x2="85059" y2="35938"/>
                          <a14:foregroundMark x1="90533" y1="23340" x2="77219" y2="38477"/>
                          <a14:foregroundMark x1="77219" y1="38477" x2="62870" y2="46875"/>
                          <a14:foregroundMark x1="97189" y1="23340" x2="97189" y2="30664"/>
                          <a14:foregroundMark x1="1775" y1="30957" x2="2663" y2="27637"/>
                          <a14:backgroundMark x1="37722" y1="38086" x2="11686" y2="52930"/>
                          <a14:backgroundMark x1="11686" y1="52930" x2="6509" y2="53711"/>
                          <a14:backgroundMark x1="38018" y1="89746" x2="61391" y2="89453"/>
                          <a14:backgroundMark x1="61391" y1="89453" x2="62870" y2="89453"/>
                        </a14:backgroundRemoval>
                      </a14:imgEffect>
                      <a14:imgEffect>
                        <a14:brightnessContrast bright="100000" contrast="-33000"/>
                      </a14:imgEffect>
                    </a14:imgLayer>
                  </a14:imgProps>
                </a:ext>
                <a:ext uri="{28A0092B-C50C-407E-A947-70E740481C1C}">
                  <a14:useLocalDpi xmlns:a14="http://schemas.microsoft.com/office/drawing/2010/main" val="0"/>
                </a:ext>
              </a:extLst>
            </a:blip>
            <a:srcRect/>
            <a:stretch>
              <a:fillRect/>
            </a:stretch>
          </p:blipFill>
          <p:spPr bwMode="auto">
            <a:xfrm>
              <a:off x="4675241" y="1835331"/>
              <a:ext cx="2578546" cy="3905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95D6D8-CA2C-FC7F-168A-92EA0EC0B05C}"/>
                </a:ext>
              </a:extLst>
            </p:cNvPr>
            <p:cNvSpPr/>
            <p:nvPr/>
          </p:nvSpPr>
          <p:spPr>
            <a:xfrm>
              <a:off x="-2" y="4743815"/>
              <a:ext cx="5460276" cy="729521"/>
            </a:xfrm>
            <a:prstGeom prst="rect">
              <a:avLst/>
            </a:prstGeom>
            <a:solidFill>
              <a:srgbClr val="CECE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909B263E-B3C0-3C61-17CD-E008709B8503}"/>
                </a:ext>
              </a:extLst>
            </p:cNvPr>
            <p:cNvSpPr/>
            <p:nvPr/>
          </p:nvSpPr>
          <p:spPr>
            <a:xfrm>
              <a:off x="5514860" y="4743815"/>
              <a:ext cx="703060" cy="729521"/>
            </a:xfrm>
            <a:prstGeom prst="rect">
              <a:avLst/>
            </a:prstGeom>
            <a:solidFill>
              <a:srgbClr val="CECE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sp>
          <p:nvSpPr>
            <p:cNvPr id="9" name="Rectangle 8">
              <a:extLst>
                <a:ext uri="{FF2B5EF4-FFF2-40B4-BE49-F238E27FC236}">
                  <a16:creationId xmlns:a16="http://schemas.microsoft.com/office/drawing/2014/main" id="{2C418C66-EB4A-FB7A-B706-C1A69AAE3481}"/>
                </a:ext>
              </a:extLst>
            </p:cNvPr>
            <p:cNvSpPr/>
            <p:nvPr/>
          </p:nvSpPr>
          <p:spPr>
            <a:xfrm>
              <a:off x="6272506" y="4743815"/>
              <a:ext cx="2963702" cy="729521"/>
            </a:xfrm>
            <a:prstGeom prst="rect">
              <a:avLst/>
            </a:prstGeom>
            <a:solidFill>
              <a:srgbClr val="CECE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fr-FR" sz="1400" dirty="0">
                <a:solidFill>
                  <a:schemeClr val="bg1"/>
                </a:solidFill>
                <a:latin typeface="Franklin Gothic Demi Cond" panose="020B0706030402020204" pitchFamily="34" charset="0"/>
              </a:endParaRPr>
            </a:p>
          </p:txBody>
        </p:sp>
      </p:grpSp>
    </p:spTree>
    <p:extLst>
      <p:ext uri="{BB962C8B-B14F-4D97-AF65-F5344CB8AC3E}">
        <p14:creationId xmlns:p14="http://schemas.microsoft.com/office/powerpoint/2010/main" val="1745525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2873479-7A8E-F2C8-16E4-B6A717D9E1B7}"/>
              </a:ext>
            </a:extLst>
          </p:cNvPr>
          <p:cNvSpPr>
            <a:spLocks noGrp="1"/>
          </p:cNvSpPr>
          <p:nvPr>
            <p:ph sz="quarter" idx="15"/>
          </p:nvPr>
        </p:nvSpPr>
        <p:spPr>
          <a:xfrm>
            <a:off x="645964" y="3286890"/>
            <a:ext cx="7772400" cy="2090057"/>
          </a:xfrm>
        </p:spPr>
        <p:txBody>
          <a:bodyPr/>
          <a:lstStyle/>
          <a:p>
            <a:r>
              <a:rPr lang="en-US" sz="1200" dirty="0">
                <a:solidFill>
                  <a:srgbClr val="7030A0"/>
                </a:solidFill>
              </a:rPr>
              <a:t>When we say that we want to contribute to "</a:t>
            </a:r>
            <a:r>
              <a:rPr lang="en-US" b="1" dirty="0">
                <a:solidFill>
                  <a:srgbClr val="7030A0"/>
                </a:solidFill>
              </a:rPr>
              <a:t>creating a better world</a:t>
            </a:r>
            <a:r>
              <a:rPr lang="en-US" sz="1200" dirty="0">
                <a:solidFill>
                  <a:srgbClr val="7030A0"/>
                </a:solidFill>
              </a:rPr>
              <a:t>", we mean that we want to act on both dimensions: the individual and the community. Coherence between personal development and participation in creating, developing, promoting and integrating collective norms is essential for us. The norms and rules that govern a society constitute what we call a social contract.</a:t>
            </a:r>
          </a:p>
          <a:p>
            <a:r>
              <a:rPr lang="en-US" sz="1200" dirty="0">
                <a:solidFill>
                  <a:srgbClr val="7030A0"/>
                </a:solidFill>
              </a:rPr>
              <a:t>The concerns raised by the various challenges in the world. The feeling that political and social responses are not up to scratch, dissatisfaction with the lack of opportunities, etc. force us to rethink our role in the </a:t>
            </a:r>
            <a:r>
              <a:rPr lang="en-US" sz="1400" b="1" dirty="0">
                <a:solidFill>
                  <a:srgbClr val="7030A0"/>
                </a:solidFill>
              </a:rPr>
              <a:t>new social contracts</a:t>
            </a:r>
            <a:r>
              <a:rPr lang="en-US" sz="1200" dirty="0">
                <a:solidFill>
                  <a:srgbClr val="7030A0"/>
                </a:solidFill>
              </a:rPr>
              <a:t> many call for. </a:t>
            </a:r>
            <a:endParaRPr lang="fr-FR" sz="1200" dirty="0">
              <a:solidFill>
                <a:srgbClr val="7030A0"/>
              </a:solidFill>
            </a:endParaRPr>
          </a:p>
        </p:txBody>
      </p:sp>
      <p:sp>
        <p:nvSpPr>
          <p:cNvPr id="14" name="Espace réservé du texte 13">
            <a:extLst>
              <a:ext uri="{FF2B5EF4-FFF2-40B4-BE49-F238E27FC236}">
                <a16:creationId xmlns:a16="http://schemas.microsoft.com/office/drawing/2014/main" id="{8041EE66-45F6-DCDA-D6FE-7661FC17FE58}"/>
              </a:ext>
            </a:extLst>
          </p:cNvPr>
          <p:cNvSpPr>
            <a:spLocks noGrp="1"/>
          </p:cNvSpPr>
          <p:nvPr>
            <p:ph type="body" idx="28"/>
          </p:nvPr>
        </p:nvSpPr>
        <p:spPr/>
        <p:txBody>
          <a:bodyPr/>
          <a:lstStyle/>
          <a:p>
            <a:r>
              <a:rPr lang="fr-FR" dirty="0"/>
              <a:t>as a wrap up…</a:t>
            </a:r>
          </a:p>
        </p:txBody>
      </p:sp>
      <p:sp>
        <p:nvSpPr>
          <p:cNvPr id="15" name="Rectangle 14">
            <a:extLst>
              <a:ext uri="{FF2B5EF4-FFF2-40B4-BE49-F238E27FC236}">
                <a16:creationId xmlns:a16="http://schemas.microsoft.com/office/drawing/2014/main" id="{5E35A78E-7300-8BCA-0556-F889E2E2A9B1}"/>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36407631-C8D8-4D18-80C4-4CC9A7112154}"/>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4A5FA4D7-3638-035B-4E38-FBC496151E3C}"/>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5FAEC90F-C8D2-B2C4-91E6-068F04A24712}"/>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C996BE12-50C1-B1EB-8377-53F7CE1BB13A}"/>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EF6F7C95-121C-EE90-1F87-A98C864623D5}"/>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Group 38">
            <a:extLst>
              <a:ext uri="{FF2B5EF4-FFF2-40B4-BE49-F238E27FC236}">
                <a16:creationId xmlns:a16="http://schemas.microsoft.com/office/drawing/2014/main" id="{0A15F187-4890-0131-F1C5-8483994B7F84}"/>
              </a:ext>
            </a:extLst>
          </p:cNvPr>
          <p:cNvGrpSpPr/>
          <p:nvPr/>
        </p:nvGrpSpPr>
        <p:grpSpPr>
          <a:xfrm>
            <a:off x="3303156" y="6270257"/>
            <a:ext cx="1229008" cy="119062"/>
            <a:chOff x="685800" y="6165890"/>
            <a:chExt cx="1229008" cy="119062"/>
          </a:xfrm>
        </p:grpSpPr>
        <p:sp>
          <p:nvSpPr>
            <p:cNvPr id="22" name="Rectangle 9">
              <a:extLst>
                <a:ext uri="{FF2B5EF4-FFF2-40B4-BE49-F238E27FC236}">
                  <a16:creationId xmlns:a16="http://schemas.microsoft.com/office/drawing/2014/main" id="{9B59464F-BA89-6414-FD3C-3290A4B68E0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CF2A4024-A5D9-4FB7-E550-B80CB3A1CFD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TextBox 41">
            <a:extLst>
              <a:ext uri="{FF2B5EF4-FFF2-40B4-BE49-F238E27FC236}">
                <a16:creationId xmlns:a16="http://schemas.microsoft.com/office/drawing/2014/main" id="{54F43C91-6DDB-F9DD-B514-C6AD1590F863}"/>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45664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908A1B7D-39B5-A015-F5CA-C7A5EB487710}"/>
              </a:ext>
            </a:extLst>
          </p:cNvPr>
          <p:cNvSpPr>
            <a:spLocks noGrp="1"/>
          </p:cNvSpPr>
          <p:nvPr>
            <p:ph type="title"/>
          </p:nvPr>
        </p:nvSpPr>
        <p:spPr/>
        <p:txBody>
          <a:bodyPr/>
          <a:lstStyle/>
          <a:p>
            <a:r>
              <a:rPr lang="en-GB" dirty="0"/>
              <a:t>A new social contract?</a:t>
            </a:r>
            <a:br>
              <a:rPr lang="en-GB" dirty="0"/>
            </a:br>
            <a:endParaRPr lang="en-GB" dirty="0"/>
          </a:p>
        </p:txBody>
      </p:sp>
      <p:sp>
        <p:nvSpPr>
          <p:cNvPr id="3" name="Espace réservé du contenu 2">
            <a:extLst>
              <a:ext uri="{FF2B5EF4-FFF2-40B4-BE49-F238E27FC236}">
                <a16:creationId xmlns:a16="http://schemas.microsoft.com/office/drawing/2014/main" id="{68723D93-4A4F-FC27-B3C2-0F58F4BD6749}"/>
              </a:ext>
            </a:extLst>
          </p:cNvPr>
          <p:cNvSpPr>
            <a:spLocks noGrp="1"/>
          </p:cNvSpPr>
          <p:nvPr>
            <p:ph sz="quarter" idx="15"/>
          </p:nvPr>
        </p:nvSpPr>
        <p:spPr>
          <a:xfrm>
            <a:off x="685800" y="2253343"/>
            <a:ext cx="2286000" cy="2743200"/>
          </a:xfrm>
        </p:spPr>
        <p:txBody>
          <a:bodyPr/>
          <a:lstStyle/>
          <a:p>
            <a:r>
              <a:rPr lang="en-US" sz="1200" dirty="0">
                <a:solidFill>
                  <a:srgbClr val="665EB8"/>
                </a:solidFill>
              </a:rPr>
              <a:t>2022 State of the World’s Volunteerism Report (UNV)</a:t>
            </a:r>
          </a:p>
          <a:p>
            <a:pPr lvl="1"/>
            <a:r>
              <a:rPr lang="en-US" sz="1200" dirty="0">
                <a:solidFill>
                  <a:srgbClr val="7030A0"/>
                </a:solidFill>
              </a:rPr>
              <a:t>A new social contract consists of the following three priorities: </a:t>
            </a:r>
          </a:p>
          <a:p>
            <a:pPr marL="342900" lvl="1" indent="-342900">
              <a:spcAft>
                <a:spcPts val="0"/>
              </a:spcAft>
              <a:buFont typeface="+mj-lt"/>
              <a:buAutoNum type="arabicPeriod"/>
            </a:pPr>
            <a:r>
              <a:rPr lang="en-US" sz="1200" dirty="0">
                <a:solidFill>
                  <a:srgbClr val="7030A0"/>
                </a:solidFill>
              </a:rPr>
              <a:t>Ensure human rights for all by extending social contracts to marginalized sectors of the society. </a:t>
            </a:r>
          </a:p>
          <a:p>
            <a:pPr marL="342900" lvl="1" indent="-342900">
              <a:spcAft>
                <a:spcPts val="0"/>
              </a:spcAft>
              <a:buFont typeface="+mj-lt"/>
              <a:buAutoNum type="arabicPeriod"/>
            </a:pPr>
            <a:r>
              <a:rPr lang="en-US" sz="1200" dirty="0">
                <a:solidFill>
                  <a:srgbClr val="7030A0"/>
                </a:solidFill>
              </a:rPr>
              <a:t>Be inclusive and recognize multiple inequalities that act as barriers to the engagement of certain groups—for instance, women—in relationships with the state. </a:t>
            </a:r>
          </a:p>
          <a:p>
            <a:pPr marL="342900" lvl="1" indent="-342900">
              <a:spcAft>
                <a:spcPts val="0"/>
              </a:spcAft>
              <a:buFont typeface="+mj-lt"/>
              <a:buAutoNum type="arabicPeriod"/>
            </a:pPr>
            <a:r>
              <a:rPr lang="en-US" sz="1200" dirty="0">
                <a:solidFill>
                  <a:srgbClr val="7030A0"/>
                </a:solidFill>
              </a:rPr>
              <a:t>Protect the planet, ecological processes and people’s relationship with nature. </a:t>
            </a:r>
            <a:endParaRPr lang="fr-FR" sz="1200" dirty="0">
              <a:solidFill>
                <a:srgbClr val="7030A0"/>
              </a:solidFill>
            </a:endParaRPr>
          </a:p>
          <a:p>
            <a:endParaRPr lang="fr-FR" sz="1200" dirty="0"/>
          </a:p>
        </p:txBody>
      </p:sp>
      <p:sp>
        <p:nvSpPr>
          <p:cNvPr id="13" name="Espace réservé du contenu 12">
            <a:extLst>
              <a:ext uri="{FF2B5EF4-FFF2-40B4-BE49-F238E27FC236}">
                <a16:creationId xmlns:a16="http://schemas.microsoft.com/office/drawing/2014/main" id="{951A958D-2A09-E662-8BD0-120437CF911A}"/>
              </a:ext>
            </a:extLst>
          </p:cNvPr>
          <p:cNvSpPr>
            <a:spLocks noGrp="1"/>
          </p:cNvSpPr>
          <p:nvPr>
            <p:ph sz="quarter" idx="17"/>
          </p:nvPr>
        </p:nvSpPr>
        <p:spPr>
          <a:xfrm>
            <a:off x="3429000" y="2253343"/>
            <a:ext cx="5029200" cy="2743200"/>
          </a:xfrm>
        </p:spPr>
        <p:txBody>
          <a:bodyPr/>
          <a:lstStyle/>
          <a:p>
            <a:r>
              <a:rPr lang="en-GB" sz="1400" dirty="0">
                <a:solidFill>
                  <a:srgbClr val="665EB8"/>
                </a:solidFill>
              </a:rPr>
              <a:t>REIMAGINING OUR FUTURES TOGETHER A new social contract for education (UNESCO)</a:t>
            </a:r>
          </a:p>
          <a:p>
            <a:r>
              <a:rPr lang="en-GB" sz="1200" dirty="0">
                <a:solidFill>
                  <a:srgbClr val="7030A0"/>
                </a:solidFill>
              </a:rPr>
              <a:t>A new social contract for education must reinforce education as a public endeavour, shared social commitment, as one of the most important human rights, and as one of the most important responsibilities of states and citizens. In turn, one of the key roles of education is to educate citizens who advance human rights. This entails building the capabilities that make students autonomous and ethical thinkers and doers. It means equipping them to collaborate with others and developing their agency, responsibility, empathy, critical and creative thinking, alongside a full range of social and emotional skills. To align education with this ambitious vision it is necessary to establish new ways of organizing learning. Education can be considered as one of the central elements for helping humanity achieve peace with one another and with the Earth.</a:t>
            </a:r>
          </a:p>
          <a:p>
            <a:endParaRPr lang="en-GB" sz="1200" dirty="0"/>
          </a:p>
        </p:txBody>
      </p:sp>
      <p:sp>
        <p:nvSpPr>
          <p:cNvPr id="17" name="Espace réservé du texte 16">
            <a:extLst>
              <a:ext uri="{FF2B5EF4-FFF2-40B4-BE49-F238E27FC236}">
                <a16:creationId xmlns:a16="http://schemas.microsoft.com/office/drawing/2014/main" id="{A95F6816-7D4A-4086-A63D-BA7393B0167B}"/>
              </a:ext>
            </a:extLst>
          </p:cNvPr>
          <p:cNvSpPr>
            <a:spLocks noGrp="1"/>
          </p:cNvSpPr>
          <p:nvPr>
            <p:ph type="body" idx="28"/>
          </p:nvPr>
        </p:nvSpPr>
        <p:spPr/>
        <p:txBody>
          <a:bodyPr/>
          <a:lstStyle/>
          <a:p>
            <a:r>
              <a:rPr lang="fr-FR" dirty="0"/>
              <a:t>as wrap up…</a:t>
            </a:r>
          </a:p>
          <a:p>
            <a:endParaRPr lang="fr-FR" dirty="0"/>
          </a:p>
        </p:txBody>
      </p:sp>
      <p:sp>
        <p:nvSpPr>
          <p:cNvPr id="18" name="Rectangle 17">
            <a:extLst>
              <a:ext uri="{FF2B5EF4-FFF2-40B4-BE49-F238E27FC236}">
                <a16:creationId xmlns:a16="http://schemas.microsoft.com/office/drawing/2014/main" id="{742ECEBC-E98A-4D9B-9CB0-844C095A4D93}"/>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CA5F07-91E0-2281-8149-309E86D26542}"/>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5C96F605-7BD3-D986-390A-D94A8A472467}"/>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2D9623BD-90B2-0A18-C55F-D95781F1152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44BFBF0D-396A-A4EC-8B83-300A27A22DC8}"/>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40F5420C-6B41-FA16-35EE-FD9C44BCA8D1}"/>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38">
            <a:extLst>
              <a:ext uri="{FF2B5EF4-FFF2-40B4-BE49-F238E27FC236}">
                <a16:creationId xmlns:a16="http://schemas.microsoft.com/office/drawing/2014/main" id="{20337737-2F79-562D-3E11-E5E0CDA5EEDE}"/>
              </a:ext>
            </a:extLst>
          </p:cNvPr>
          <p:cNvGrpSpPr/>
          <p:nvPr/>
        </p:nvGrpSpPr>
        <p:grpSpPr>
          <a:xfrm>
            <a:off x="3303156" y="6270257"/>
            <a:ext cx="1229008" cy="119062"/>
            <a:chOff x="685800" y="6165890"/>
            <a:chExt cx="1229008" cy="119062"/>
          </a:xfrm>
        </p:grpSpPr>
        <p:sp>
          <p:nvSpPr>
            <p:cNvPr id="25" name="Rectangle 9">
              <a:extLst>
                <a:ext uri="{FF2B5EF4-FFF2-40B4-BE49-F238E27FC236}">
                  <a16:creationId xmlns:a16="http://schemas.microsoft.com/office/drawing/2014/main" id="{E0B30E31-5C23-9789-CB25-D52E676B5464}"/>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691B60C9-B7D8-D72F-5A1D-5263E4E8209F}"/>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41">
            <a:extLst>
              <a:ext uri="{FF2B5EF4-FFF2-40B4-BE49-F238E27FC236}">
                <a16:creationId xmlns:a16="http://schemas.microsoft.com/office/drawing/2014/main" id="{EB124C06-C7FF-ACDD-4795-57F20CA4F5FA}"/>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213943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7020328" cy="1205654"/>
          </a:xfrm>
        </p:spPr>
        <p:txBody>
          <a:bodyPr/>
          <a:lstStyle/>
          <a:p>
            <a:pPr marL="457200" lvl="1">
              <a:lnSpc>
                <a:spcPct val="107000"/>
              </a:lnSpc>
              <a:buNone/>
            </a:pPr>
            <a:r>
              <a:rPr lang="en-GB" sz="6600" dirty="0">
                <a:latin typeface="Calibri" panose="020F0502020204030204" pitchFamily="34" charset="0"/>
                <a:ea typeface="Calibri" panose="020F0502020204030204" pitchFamily="34" charset="0"/>
                <a:cs typeface="Arial" panose="020B0604020202020204" pitchFamily="34" charset="0"/>
              </a:rPr>
              <a:t>t</a:t>
            </a:r>
            <a:r>
              <a:rPr lang="en-GB" sz="6600" dirty="0">
                <a:effectLst/>
                <a:latin typeface="Calibri" panose="020F0502020204030204" pitchFamily="34" charset="0"/>
                <a:ea typeface="Calibri" panose="020F0502020204030204" pitchFamily="34" charset="0"/>
                <a:cs typeface="Arial" panose="020B0604020202020204" pitchFamily="34" charset="0"/>
              </a:rPr>
              <a:t>he views of others</a:t>
            </a:r>
            <a:endParaRPr lang="en-US" sz="4000" dirty="0"/>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b.</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endParaRPr lang="fr-FR" sz="2000" dirty="0"/>
          </a:p>
        </p:txBody>
      </p:sp>
      <p:sp>
        <p:nvSpPr>
          <p:cNvPr id="3" name="Text Placeholder 4">
            <a:extLst>
              <a:ext uri="{FF2B5EF4-FFF2-40B4-BE49-F238E27FC236}">
                <a16:creationId xmlns:a16="http://schemas.microsoft.com/office/drawing/2014/main" id="{9ABDA572-DB7C-273F-51D3-4EB9022ABF54}"/>
              </a:ext>
            </a:extLst>
          </p:cNvPr>
          <p:cNvSpPr txBox="1">
            <a:spLocks/>
          </p:cNvSpPr>
          <p:nvPr/>
        </p:nvSpPr>
        <p:spPr>
          <a:xfrm>
            <a:off x="806868" y="32799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457200" lvl="1">
              <a:lnSpc>
                <a:spcPct val="107000"/>
              </a:lnSpc>
              <a:buNone/>
            </a:pPr>
            <a:r>
              <a:rPr lang="en-GB" sz="2000" dirty="0">
                <a:effectLst/>
                <a:latin typeface="Calibri" panose="020F0502020204030204" pitchFamily="34" charset="0"/>
                <a:ea typeface="Calibri" panose="020F0502020204030204" pitchFamily="34" charset="0"/>
                <a:cs typeface="Arial" panose="020B0604020202020204" pitchFamily="34" charset="0"/>
              </a:rPr>
              <a:t>Youth</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sz="1600" dirty="0"/>
          </a:p>
        </p:txBody>
      </p:sp>
    </p:spTree>
    <p:extLst>
      <p:ext uri="{BB962C8B-B14F-4D97-AF65-F5344CB8AC3E}">
        <p14:creationId xmlns:p14="http://schemas.microsoft.com/office/powerpoint/2010/main" val="313379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4A557E38-2B31-ECBA-D5D6-7416845AEC69}"/>
              </a:ext>
            </a:extLst>
          </p:cNvPr>
          <p:cNvSpPr>
            <a:spLocks noGrp="1"/>
          </p:cNvSpPr>
          <p:nvPr>
            <p:ph type="title"/>
          </p:nvPr>
        </p:nvSpPr>
        <p:spPr/>
        <p:txBody>
          <a:bodyPr/>
          <a:lstStyle/>
          <a:p>
            <a:r>
              <a:rPr lang="en-US" dirty="0"/>
              <a:t>Diverse youth and diverse perspectives</a:t>
            </a:r>
            <a:endParaRPr lang="fr-FR" dirty="0"/>
          </a:p>
        </p:txBody>
      </p:sp>
      <p:sp>
        <p:nvSpPr>
          <p:cNvPr id="19" name="Espace réservé du contenu 18">
            <a:extLst>
              <a:ext uri="{FF2B5EF4-FFF2-40B4-BE49-F238E27FC236}">
                <a16:creationId xmlns:a16="http://schemas.microsoft.com/office/drawing/2014/main" id="{72ED40F7-F657-99B0-47E6-6605AAE88A21}"/>
              </a:ext>
            </a:extLst>
          </p:cNvPr>
          <p:cNvSpPr>
            <a:spLocks noGrp="1"/>
          </p:cNvSpPr>
          <p:nvPr>
            <p:ph sz="quarter" idx="15"/>
          </p:nvPr>
        </p:nvSpPr>
        <p:spPr>
          <a:xfrm>
            <a:off x="685800" y="2579914"/>
            <a:ext cx="7772400" cy="2410098"/>
          </a:xfrm>
        </p:spPr>
        <p:txBody>
          <a:bodyPr/>
          <a:lstStyle/>
          <a:p>
            <a:pPr algn="just"/>
            <a:r>
              <a:rPr lang="en-US" sz="1400" dirty="0">
                <a:solidFill>
                  <a:srgbClr val="7030A0"/>
                </a:solidFill>
              </a:rPr>
              <a:t>....While megatrends impact young people globally, it is important to stress that regional and especially national contexts significantly influence their concerns and vision of their future.</a:t>
            </a:r>
          </a:p>
          <a:p>
            <a:pPr algn="just">
              <a:lnSpc>
                <a:spcPct val="100000"/>
              </a:lnSpc>
              <a:spcAft>
                <a:spcPts val="0"/>
              </a:spcAft>
            </a:pPr>
            <a:r>
              <a:rPr lang="en-US" sz="1400" dirty="0">
                <a:solidFill>
                  <a:srgbClr val="7030A0"/>
                </a:solidFill>
              </a:rPr>
              <a:t>National or regional surveys highlight recurring issues: </a:t>
            </a:r>
          </a:p>
          <a:p>
            <a:pPr marL="439738" lvl="1" indent="-171450" algn="just">
              <a:spcAft>
                <a:spcPts val="0"/>
              </a:spcAft>
            </a:pPr>
            <a:r>
              <a:rPr lang="en-US" sz="1200" dirty="0">
                <a:solidFill>
                  <a:srgbClr val="7030A0"/>
                </a:solidFill>
              </a:rPr>
              <a:t>employability (opportunities/fears) </a:t>
            </a:r>
          </a:p>
          <a:p>
            <a:pPr marL="439738" lvl="1" indent="-171450" algn="just">
              <a:spcAft>
                <a:spcPts val="0"/>
              </a:spcAft>
            </a:pPr>
            <a:r>
              <a:rPr lang="en-US" sz="1200" dirty="0">
                <a:solidFill>
                  <a:srgbClr val="7030A0"/>
                </a:solidFill>
              </a:rPr>
              <a:t>poverty </a:t>
            </a:r>
          </a:p>
          <a:p>
            <a:pPr marL="439738" lvl="1" indent="-171450" algn="just">
              <a:spcAft>
                <a:spcPts val="0"/>
              </a:spcAft>
            </a:pPr>
            <a:r>
              <a:rPr lang="en-US" sz="1200" dirty="0">
                <a:solidFill>
                  <a:srgbClr val="7030A0"/>
                </a:solidFill>
              </a:rPr>
              <a:t>connectivity (access and cost) </a:t>
            </a:r>
          </a:p>
          <a:p>
            <a:pPr marL="439738" lvl="1" indent="-171450" algn="just">
              <a:spcAft>
                <a:spcPts val="0"/>
              </a:spcAft>
            </a:pPr>
            <a:r>
              <a:rPr lang="en-US" sz="1200" dirty="0">
                <a:solidFill>
                  <a:srgbClr val="7030A0"/>
                </a:solidFill>
              </a:rPr>
              <a:t>education (quality and availability)</a:t>
            </a:r>
          </a:p>
          <a:p>
            <a:pPr marL="439738" lvl="1" indent="-171450" algn="just">
              <a:spcAft>
                <a:spcPts val="0"/>
              </a:spcAft>
            </a:pPr>
            <a:r>
              <a:rPr lang="en-US" sz="1200" dirty="0">
                <a:solidFill>
                  <a:srgbClr val="7030A0"/>
                </a:solidFill>
              </a:rPr>
              <a:t>social engagement versus political or trade union engagement</a:t>
            </a:r>
          </a:p>
          <a:p>
            <a:pPr marL="439738" lvl="1" indent="-171450" algn="just">
              <a:spcAft>
                <a:spcPts val="0"/>
              </a:spcAft>
            </a:pPr>
            <a:r>
              <a:rPr lang="en-US" sz="1200" dirty="0">
                <a:solidFill>
                  <a:srgbClr val="7030A0"/>
                </a:solidFill>
              </a:rPr>
              <a:t>lack of confidence in the state’s ability to deal with challenges, and the corruption of the elites</a:t>
            </a:r>
          </a:p>
          <a:p>
            <a:pPr marL="439738" lvl="1" indent="-171450" algn="just">
              <a:spcAft>
                <a:spcPts val="0"/>
              </a:spcAft>
            </a:pPr>
            <a:r>
              <a:rPr lang="en-US" sz="1200" dirty="0">
                <a:solidFill>
                  <a:srgbClr val="7030A0"/>
                </a:solidFill>
              </a:rPr>
              <a:t> inequality.</a:t>
            </a:r>
            <a:endParaRPr lang="fr-FR" sz="1200" dirty="0">
              <a:solidFill>
                <a:srgbClr val="7030A0"/>
              </a:solidFill>
            </a:endParaRPr>
          </a:p>
          <a:p>
            <a:endParaRPr lang="fr-FR" dirty="0"/>
          </a:p>
        </p:txBody>
      </p:sp>
      <p:sp>
        <p:nvSpPr>
          <p:cNvPr id="20" name="Espace réservé du texte 19">
            <a:extLst>
              <a:ext uri="{FF2B5EF4-FFF2-40B4-BE49-F238E27FC236}">
                <a16:creationId xmlns:a16="http://schemas.microsoft.com/office/drawing/2014/main" id="{034FF9EB-0984-B149-0543-1CCE79811CC9}"/>
              </a:ext>
            </a:extLst>
          </p:cNvPr>
          <p:cNvSpPr>
            <a:spLocks noGrp="1"/>
          </p:cNvSpPr>
          <p:nvPr>
            <p:ph type="body" idx="28"/>
          </p:nvPr>
        </p:nvSpPr>
        <p:spPr/>
        <p:txBody>
          <a:bodyPr/>
          <a:lstStyle/>
          <a:p>
            <a:r>
              <a:rPr lang="fr-FR" dirty="0" err="1"/>
              <a:t>youth</a:t>
            </a:r>
            <a:r>
              <a:rPr lang="fr-FR" dirty="0"/>
              <a:t> perspectives</a:t>
            </a:r>
          </a:p>
        </p:txBody>
      </p:sp>
      <p:sp>
        <p:nvSpPr>
          <p:cNvPr id="21" name="Rectangle 20">
            <a:extLst>
              <a:ext uri="{FF2B5EF4-FFF2-40B4-BE49-F238E27FC236}">
                <a16:creationId xmlns:a16="http://schemas.microsoft.com/office/drawing/2014/main" id="{E71DB77F-7BAD-3963-3059-4CDB29D6190C}"/>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49292585-E15F-E223-9174-98C7AA0B3E56}"/>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2ABFF737-F1C9-E3D4-525F-7EFA284B5319}"/>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7F1EBDEF-4067-CF0E-EC22-83314C41D241}"/>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DFAC5346-EC4A-3B9B-532B-747336C0E9F3}"/>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DD9A2D53-EC44-BD10-C5C7-BD96B6DE3D37}"/>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38">
            <a:extLst>
              <a:ext uri="{FF2B5EF4-FFF2-40B4-BE49-F238E27FC236}">
                <a16:creationId xmlns:a16="http://schemas.microsoft.com/office/drawing/2014/main" id="{555FB247-F796-5D74-1787-64EAB83F22CA}"/>
              </a:ext>
            </a:extLst>
          </p:cNvPr>
          <p:cNvGrpSpPr/>
          <p:nvPr/>
        </p:nvGrpSpPr>
        <p:grpSpPr>
          <a:xfrm>
            <a:off x="3303156" y="6270257"/>
            <a:ext cx="1229008" cy="119062"/>
            <a:chOff x="685800" y="6165890"/>
            <a:chExt cx="1229008" cy="119062"/>
          </a:xfrm>
        </p:grpSpPr>
        <p:sp>
          <p:nvSpPr>
            <p:cNvPr id="28" name="Rectangle 9">
              <a:extLst>
                <a:ext uri="{FF2B5EF4-FFF2-40B4-BE49-F238E27FC236}">
                  <a16:creationId xmlns:a16="http://schemas.microsoft.com/office/drawing/2014/main" id="{94D6D729-98CF-3669-893D-BBFDC7B2A159}"/>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E94C199C-2BF7-DFFD-DF36-D2A03C50ECAA}"/>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41">
            <a:extLst>
              <a:ext uri="{FF2B5EF4-FFF2-40B4-BE49-F238E27FC236}">
                <a16:creationId xmlns:a16="http://schemas.microsoft.com/office/drawing/2014/main" id="{97516682-1E31-88D9-4CA2-3D7C7DDD3029}"/>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321563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introduction</a:t>
            </a:r>
          </a:p>
        </p:txBody>
      </p:sp>
      <p:sp>
        <p:nvSpPr>
          <p:cNvPr id="4" name="Text Placeholder 3">
            <a:extLst>
              <a:ext uri="{FF2B5EF4-FFF2-40B4-BE49-F238E27FC236}">
                <a16:creationId xmlns:a16="http://schemas.microsoft.com/office/drawing/2014/main" id="{54402B65-95E8-8B26-7B62-1EC358DC800E}"/>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a:solidFill>
                  <a:schemeClr val="bg1"/>
                </a:solidFill>
                <a:latin typeface="Abadi" panose="020B0604020202020204" pitchFamily="34" charset="0"/>
                <a:cs typeface="Biome" panose="020B0503030204020804" pitchFamily="34" charset="0"/>
              </a:rPr>
              <a:t>01</a:t>
            </a:r>
            <a:endParaRPr lang="en-US" sz="16600" dirty="0">
              <a:solidFill>
                <a:schemeClr val="bg1"/>
              </a:solidFill>
              <a:latin typeface="Abadi" panose="020B0604020202020204" pitchFamily="34" charset="0"/>
              <a:cs typeface="Biome" panose="020B0503030204020804" pitchFamily="34" charset="0"/>
            </a:endParaRPr>
          </a:p>
        </p:txBody>
      </p:sp>
    </p:spTree>
    <p:extLst>
      <p:ext uri="{BB962C8B-B14F-4D97-AF65-F5344CB8AC3E}">
        <p14:creationId xmlns:p14="http://schemas.microsoft.com/office/powerpoint/2010/main" val="142372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C3E9142-6EF6-BBF0-F7F7-23B4939FA99E}"/>
              </a:ext>
            </a:extLst>
          </p:cNvPr>
          <p:cNvSpPr>
            <a:spLocks noGrp="1"/>
          </p:cNvSpPr>
          <p:nvPr>
            <p:ph type="title"/>
          </p:nvPr>
        </p:nvSpPr>
        <p:spPr>
          <a:xfrm>
            <a:off x="685799" y="1142999"/>
            <a:ext cx="8186057" cy="914402"/>
          </a:xfrm>
        </p:spPr>
        <p:txBody>
          <a:bodyPr/>
          <a:lstStyle/>
          <a:p>
            <a:r>
              <a:rPr lang="en-US" sz="2000" b="0" i="0" dirty="0">
                <a:solidFill>
                  <a:srgbClr val="000000"/>
                </a:solidFill>
                <a:effectLst/>
                <a:latin typeface="Akkurat"/>
              </a:rPr>
              <a:t>Young people are right to be deeply concerned and angry, seeing several challenges as a betrayal of their future.</a:t>
            </a:r>
            <a:endParaRPr lang="fr-FR" sz="2000" dirty="0"/>
          </a:p>
        </p:txBody>
      </p:sp>
      <p:sp>
        <p:nvSpPr>
          <p:cNvPr id="9" name="Espace réservé du texte 8">
            <a:extLst>
              <a:ext uri="{FF2B5EF4-FFF2-40B4-BE49-F238E27FC236}">
                <a16:creationId xmlns:a16="http://schemas.microsoft.com/office/drawing/2014/main" id="{D61A83DE-ACC2-7953-9558-B4C0B02F852C}"/>
              </a:ext>
            </a:extLst>
          </p:cNvPr>
          <p:cNvSpPr>
            <a:spLocks noGrp="1"/>
          </p:cNvSpPr>
          <p:nvPr>
            <p:ph type="body" sz="quarter" idx="14"/>
          </p:nvPr>
        </p:nvSpPr>
        <p:spPr>
          <a:xfrm>
            <a:off x="685800" y="6430169"/>
            <a:ext cx="5916386" cy="282129"/>
          </a:xfrm>
        </p:spPr>
        <p:txBody>
          <a:bodyPr/>
          <a:lstStyle/>
          <a:p>
            <a:r>
              <a:rPr lang="en-US" sz="800" dirty="0">
                <a:hlinkClick r:id="rId2"/>
              </a:rPr>
              <a:t>We asked young people what changes they want for the future. Here's what they said | World Economic Forum (weforum.org)</a:t>
            </a:r>
            <a:endParaRPr lang="fr-FR" dirty="0"/>
          </a:p>
        </p:txBody>
      </p:sp>
      <p:sp>
        <p:nvSpPr>
          <p:cNvPr id="10" name="Espace réservé du texte 9">
            <a:extLst>
              <a:ext uri="{FF2B5EF4-FFF2-40B4-BE49-F238E27FC236}">
                <a16:creationId xmlns:a16="http://schemas.microsoft.com/office/drawing/2014/main" id="{2CB87770-A159-F7E4-4943-CE8714EFB2BB}"/>
              </a:ext>
            </a:extLst>
          </p:cNvPr>
          <p:cNvSpPr>
            <a:spLocks noGrp="1"/>
          </p:cNvSpPr>
          <p:nvPr>
            <p:ph type="body" idx="28"/>
          </p:nvPr>
        </p:nvSpPr>
        <p:spPr/>
        <p:txBody>
          <a:bodyPr/>
          <a:lstStyle/>
          <a:p>
            <a:r>
              <a:rPr lang="fr-FR" dirty="0" err="1"/>
              <a:t>youth</a:t>
            </a:r>
            <a:r>
              <a:rPr lang="fr-FR" dirty="0"/>
              <a:t> perspectives (World Economic Forum – report 2021)</a:t>
            </a:r>
          </a:p>
        </p:txBody>
      </p:sp>
      <p:pic>
        <p:nvPicPr>
          <p:cNvPr id="1026" name="Picture 2">
            <a:hlinkClick r:id="rId3"/>
            <a:extLst>
              <a:ext uri="{FF2B5EF4-FFF2-40B4-BE49-F238E27FC236}">
                <a16:creationId xmlns:a16="http://schemas.microsoft.com/office/drawing/2014/main" id="{08A20E49-B158-C21C-1EC8-E628BF164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279625425"/>
            <a:ext cx="1040130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3"/>
            <a:extLst>
              <a:ext uri="{FF2B5EF4-FFF2-40B4-BE49-F238E27FC236}">
                <a16:creationId xmlns:a16="http://schemas.microsoft.com/office/drawing/2014/main" id="{A19EA88B-58D0-17EA-9C43-016450FEAA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67535225"/>
            <a:ext cx="10010775" cy="3590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3"/>
            <a:extLst>
              <a:ext uri="{FF2B5EF4-FFF2-40B4-BE49-F238E27FC236}">
                <a16:creationId xmlns:a16="http://schemas.microsoft.com/office/drawing/2014/main" id="{4DABE8FE-9E2C-C138-0C2F-4482D25D1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58732738"/>
            <a:ext cx="80867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3"/>
            <a:extLst>
              <a:ext uri="{FF2B5EF4-FFF2-40B4-BE49-F238E27FC236}">
                <a16:creationId xmlns:a16="http://schemas.microsoft.com/office/drawing/2014/main" id="{509BC140-1570-E1E8-1EDA-C8E3206A5A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169513250"/>
            <a:ext cx="1256347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3"/>
            <a:extLst>
              <a:ext uri="{FF2B5EF4-FFF2-40B4-BE49-F238E27FC236}">
                <a16:creationId xmlns:a16="http://schemas.microsoft.com/office/drawing/2014/main" id="{C54B2843-D43D-92DD-C048-643865816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279473025"/>
            <a:ext cx="1040130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3"/>
            <a:extLst>
              <a:ext uri="{FF2B5EF4-FFF2-40B4-BE49-F238E27FC236}">
                <a16:creationId xmlns:a16="http://schemas.microsoft.com/office/drawing/2014/main" id="{A75471C7-BC59-7032-6CBD-C5206C99F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167382825"/>
            <a:ext cx="10010775" cy="35909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hlinkClick r:id="rId3"/>
            <a:extLst>
              <a:ext uri="{FF2B5EF4-FFF2-40B4-BE49-F238E27FC236}">
                <a16:creationId xmlns:a16="http://schemas.microsoft.com/office/drawing/2014/main" id="{DD82212F-A1BC-3C77-78FB-C702ED773F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58885138"/>
            <a:ext cx="80867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hlinkClick r:id="rId3"/>
            <a:extLst>
              <a:ext uri="{FF2B5EF4-FFF2-40B4-BE49-F238E27FC236}">
                <a16:creationId xmlns:a16="http://schemas.microsoft.com/office/drawing/2014/main" id="{93D64873-CA6D-A868-2B83-6FE7DC93DB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169665650"/>
            <a:ext cx="12563475" cy="3895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2">
            <a:extLst>
              <a:ext uri="{FF2B5EF4-FFF2-40B4-BE49-F238E27FC236}">
                <a16:creationId xmlns:a16="http://schemas.microsoft.com/office/drawing/2014/main" id="{01B25110-8278-EF78-F96A-9E5CBB96D2E2}"/>
              </a:ext>
            </a:extLst>
          </p:cNvPr>
          <p:cNvGraphicFramePr>
            <a:graphicFrameLocks noGrp="1"/>
          </p:cNvGraphicFramePr>
          <p:nvPr>
            <p:extLst>
              <p:ext uri="{D42A27DB-BD31-4B8C-83A1-F6EECF244321}">
                <p14:modId xmlns:p14="http://schemas.microsoft.com/office/powerpoint/2010/main" val="2429029022"/>
              </p:ext>
            </p:extLst>
          </p:nvPr>
        </p:nvGraphicFramePr>
        <p:xfrm>
          <a:off x="81642" y="1762484"/>
          <a:ext cx="8980715" cy="4175760"/>
        </p:xfrm>
        <a:graphic>
          <a:graphicData uri="http://schemas.openxmlformats.org/drawingml/2006/table">
            <a:tbl>
              <a:tblPr firstRow="1" bandRow="1">
                <a:tableStyleId>{5C22544A-7EE6-4342-B048-85BDC9FD1C3A}</a:tableStyleId>
              </a:tblPr>
              <a:tblGrid>
                <a:gridCol w="1796143">
                  <a:extLst>
                    <a:ext uri="{9D8B030D-6E8A-4147-A177-3AD203B41FA5}">
                      <a16:colId xmlns:a16="http://schemas.microsoft.com/office/drawing/2014/main" val="2457506646"/>
                    </a:ext>
                  </a:extLst>
                </a:gridCol>
                <a:gridCol w="1796143">
                  <a:extLst>
                    <a:ext uri="{9D8B030D-6E8A-4147-A177-3AD203B41FA5}">
                      <a16:colId xmlns:a16="http://schemas.microsoft.com/office/drawing/2014/main" val="1793238695"/>
                    </a:ext>
                  </a:extLst>
                </a:gridCol>
                <a:gridCol w="1796143">
                  <a:extLst>
                    <a:ext uri="{9D8B030D-6E8A-4147-A177-3AD203B41FA5}">
                      <a16:colId xmlns:a16="http://schemas.microsoft.com/office/drawing/2014/main" val="1385787448"/>
                    </a:ext>
                  </a:extLst>
                </a:gridCol>
                <a:gridCol w="1796143">
                  <a:extLst>
                    <a:ext uri="{9D8B030D-6E8A-4147-A177-3AD203B41FA5}">
                      <a16:colId xmlns:a16="http://schemas.microsoft.com/office/drawing/2014/main" val="346719476"/>
                    </a:ext>
                  </a:extLst>
                </a:gridCol>
                <a:gridCol w="1796143">
                  <a:extLst>
                    <a:ext uri="{9D8B030D-6E8A-4147-A177-3AD203B41FA5}">
                      <a16:colId xmlns:a16="http://schemas.microsoft.com/office/drawing/2014/main" val="2764582304"/>
                    </a:ext>
                  </a:extLst>
                </a:gridCol>
              </a:tblGrid>
              <a:tr h="370840">
                <a:tc>
                  <a:txBody>
                    <a:bodyPr/>
                    <a:lstStyle/>
                    <a:p>
                      <a:pPr marL="228600" indent="-228600" algn="l">
                        <a:buAutoNum type="arabicPeriod"/>
                      </a:pPr>
                      <a:r>
                        <a:rPr lang="fr-FR" sz="1200" b="1" i="0" dirty="0" err="1">
                          <a:solidFill>
                            <a:schemeClr val="bg1"/>
                          </a:solidFill>
                          <a:effectLst/>
                        </a:rPr>
                        <a:t>Conscious</a:t>
                      </a:r>
                      <a:r>
                        <a:rPr lang="fr-FR" sz="1200" b="1" i="0" dirty="0">
                          <a:solidFill>
                            <a:schemeClr val="bg1"/>
                          </a:solidFill>
                          <a:effectLst/>
                        </a:rPr>
                        <a:t> </a:t>
                      </a:r>
                      <a:r>
                        <a:rPr lang="fr-FR" sz="1200" b="1" i="0" dirty="0" err="1">
                          <a:solidFill>
                            <a:schemeClr val="bg1"/>
                          </a:solidFill>
                          <a:effectLst/>
                        </a:rPr>
                        <a:t>consumerism</a:t>
                      </a:r>
                      <a:endParaRPr lang="fr-FR" sz="1200" b="1" i="0" dirty="0">
                        <a:solidFill>
                          <a:schemeClr val="bg1"/>
                        </a:solidFill>
                        <a:effectLst/>
                      </a:endParaRPr>
                    </a:p>
                    <a:p>
                      <a:pPr marL="0" indent="0" algn="l">
                        <a:buNone/>
                      </a:pPr>
                      <a:endParaRPr lang="fr-FR" sz="1200" b="1" i="0" dirty="0">
                        <a:solidFill>
                          <a:schemeClr val="bg1"/>
                        </a:solidFill>
                        <a:effectLst/>
                      </a:endParaRP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rPr>
                        <a:t>Incentivize sustainable consumption and penalize production that’s not</a:t>
                      </a: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rPr>
                        <a:t>All stakeholders to take urgent action to safeguard nature and future food production.</a:t>
                      </a:r>
                    </a:p>
                  </a:txBody>
                  <a:tcPr/>
                </a:tc>
                <a:tc>
                  <a:txBody>
                    <a:bodyPr/>
                    <a:lstStyle/>
                    <a:p>
                      <a:pPr algn="l"/>
                      <a:r>
                        <a:rPr lang="en-US" sz="1200" b="1" i="0" dirty="0">
                          <a:solidFill>
                            <a:schemeClr val="bg1"/>
                          </a:solidFill>
                          <a:effectLst/>
                          <a:latin typeface="+mn-lt"/>
                        </a:rPr>
                        <a:t>2. Digital access</a:t>
                      </a:r>
                    </a:p>
                    <a:p>
                      <a:pPr algn="l"/>
                      <a:endParaRPr lang="en-US" sz="1200" b="1" i="0" dirty="0">
                        <a:solidFill>
                          <a:schemeClr val="bg1"/>
                        </a:solidFill>
                        <a:effectLst/>
                        <a:latin typeface="+mn-lt"/>
                      </a:endParaRPr>
                    </a:p>
                    <a:p>
                      <a:pPr algn="l"/>
                      <a:endParaRPr lang="en-US" sz="1200" b="1" i="0" dirty="0">
                        <a:solidFill>
                          <a:schemeClr val="bg1"/>
                        </a:solidFill>
                        <a:effectLst/>
                        <a:latin typeface="+mn-lt"/>
                      </a:endParaRP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$2 trillion Digital Access Plan to increase global internet connectivity to over 80%</a:t>
                      </a: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Telecoms to provide affordable data priced at no more than 2% of monthly GNI per capita</a:t>
                      </a:r>
                    </a:p>
                  </a:txBody>
                  <a:tcPr/>
                </a:tc>
                <a:tc>
                  <a:txBody>
                    <a:bodyPr/>
                    <a:lstStyle/>
                    <a:p>
                      <a:pPr algn="l"/>
                      <a:r>
                        <a:rPr lang="en-US" sz="1200" b="1" i="0" dirty="0">
                          <a:solidFill>
                            <a:schemeClr val="bg1"/>
                          </a:solidFill>
                          <a:effectLst/>
                          <a:latin typeface="Akkurat"/>
                        </a:rPr>
                        <a:t>3. Digital literacy: Tackle misinformation</a:t>
                      </a:r>
                    </a:p>
                    <a:p>
                      <a:pPr algn="l"/>
                      <a:endParaRPr lang="en-US" sz="1200" b="1" i="0" dirty="0">
                        <a:solidFill>
                          <a:schemeClr val="bg1"/>
                        </a:solidFill>
                        <a:effectLst/>
                        <a:latin typeface="Akkurat"/>
                      </a:endParaRP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Akkurat"/>
                        </a:rPr>
                        <a:t>Tech companies to be transparent about misinformation and its spread on their platforms</a:t>
                      </a:r>
                    </a:p>
                    <a:p>
                      <a:pPr marL="171450" indent="-171450">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Akkurat"/>
                        </a:rPr>
                        <a:t>Capacity-building </a:t>
                      </a:r>
                      <a:r>
                        <a:rPr lang="en-US" sz="1000" b="0" i="0" dirty="0" err="1">
                          <a:solidFill>
                            <a:schemeClr val="bg1"/>
                          </a:solidFill>
                          <a:effectLst/>
                          <a:latin typeface="Akkurat"/>
                        </a:rPr>
                        <a:t>programmes</a:t>
                      </a:r>
                      <a:r>
                        <a:rPr lang="en-US" sz="1000" b="0" i="0" dirty="0">
                          <a:solidFill>
                            <a:schemeClr val="bg1"/>
                          </a:solidFill>
                          <a:effectLst/>
                          <a:latin typeface="Akkurat"/>
                        </a:rPr>
                        <a:t> and education to help citizens better identify fake news.</a:t>
                      </a:r>
                    </a:p>
                  </a:txBody>
                  <a:tcPr/>
                </a:tc>
                <a:tc>
                  <a:txBody>
                    <a:bodyPr/>
                    <a:lstStyle/>
                    <a:p>
                      <a:pPr algn="l"/>
                      <a:r>
                        <a:rPr lang="en-US" sz="1200" b="1" i="0" dirty="0">
                          <a:solidFill>
                            <a:schemeClr val="bg1"/>
                          </a:solidFill>
                          <a:effectLst/>
                          <a:latin typeface="+mn-lt"/>
                        </a:rPr>
                        <a:t>4. Democracy with a future</a:t>
                      </a:r>
                    </a:p>
                    <a:p>
                      <a:pPr algn="l"/>
                      <a:endParaRPr lang="en-US" sz="1200" b="0" i="0" dirty="0">
                        <a:solidFill>
                          <a:schemeClr val="bg1"/>
                        </a:solidFill>
                        <a:effectLst/>
                        <a:latin typeface="+mn-lt"/>
                      </a:endParaRPr>
                    </a:p>
                    <a:p>
                      <a:pPr marL="171450" indent="-171450" algn="l">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Strengthened laws against media monopolies to protect democratic freedoms.</a:t>
                      </a:r>
                    </a:p>
                    <a:p>
                      <a:pPr marL="171450" indent="-171450" algn="l">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Capacity-building and incubation </a:t>
                      </a:r>
                      <a:r>
                        <a:rPr lang="en-US" sz="1000" b="0" i="0" dirty="0" err="1">
                          <a:solidFill>
                            <a:schemeClr val="bg1"/>
                          </a:solidFill>
                          <a:effectLst/>
                          <a:latin typeface="+mn-lt"/>
                        </a:rPr>
                        <a:t>programmes</a:t>
                      </a:r>
                      <a:r>
                        <a:rPr lang="en-US" sz="1000" b="0" i="0" dirty="0">
                          <a:solidFill>
                            <a:schemeClr val="bg1"/>
                          </a:solidFill>
                          <a:effectLst/>
                          <a:latin typeface="+mn-lt"/>
                        </a:rPr>
                        <a:t> to ignite ambitious policy-making.</a:t>
                      </a:r>
                      <a:endParaRPr lang="fr-FR" sz="1000" dirty="0">
                        <a:solidFill>
                          <a:schemeClr val="bg1"/>
                        </a:solidFill>
                        <a:latin typeface="+mn-lt"/>
                      </a:endParaRPr>
                    </a:p>
                  </a:txBody>
                  <a:tcPr/>
                </a:tc>
                <a:tc>
                  <a:txBody>
                    <a:bodyPr/>
                    <a:lstStyle/>
                    <a:p>
                      <a:pPr algn="l"/>
                      <a:r>
                        <a:rPr lang="en-US" sz="1200" b="1" i="0" dirty="0">
                          <a:solidFill>
                            <a:schemeClr val="bg1"/>
                          </a:solidFill>
                          <a:effectLst/>
                          <a:latin typeface="+mn-lt"/>
                        </a:rPr>
                        <a:t>5. Inclusive jobs and social safety nets</a:t>
                      </a:r>
                    </a:p>
                    <a:p>
                      <a:pPr algn="l"/>
                      <a:endParaRPr lang="en-US" sz="1200" b="1" i="0" dirty="0">
                        <a:solidFill>
                          <a:schemeClr val="bg1"/>
                        </a:solidFill>
                        <a:effectLst/>
                        <a:latin typeface="+mn-lt"/>
                      </a:endParaRPr>
                    </a:p>
                    <a:p>
                      <a:pPr marL="171450" indent="-171450" algn="l">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A global wealth tax on assets worth more than US$ 50 million to fight growing inequality</a:t>
                      </a:r>
                    </a:p>
                    <a:p>
                      <a:pPr marL="171450" indent="-171450" algn="l">
                        <a:lnSpc>
                          <a:spcPct val="100000"/>
                        </a:lnSpc>
                        <a:spcBef>
                          <a:spcPts val="600"/>
                        </a:spcBef>
                        <a:spcAft>
                          <a:spcPts val="0"/>
                        </a:spcAft>
                        <a:buFont typeface="Arial" panose="020B0604020202020204" pitchFamily="34" charset="0"/>
                        <a:buChar char="•"/>
                      </a:pPr>
                      <a:r>
                        <a:rPr lang="en-US" sz="1000" b="0" i="0" dirty="0">
                          <a:solidFill>
                            <a:schemeClr val="bg1"/>
                          </a:solidFill>
                          <a:effectLst/>
                          <a:latin typeface="+mn-lt"/>
                        </a:rPr>
                        <a:t>Universities to end the exorbitant tuition fees that stifle social mobility</a:t>
                      </a:r>
                      <a:endParaRPr lang="fr-FR" sz="1000" dirty="0">
                        <a:solidFill>
                          <a:schemeClr val="bg1"/>
                        </a:solidFill>
                        <a:latin typeface="+mn-lt"/>
                      </a:endParaRPr>
                    </a:p>
                  </a:txBody>
                  <a:tcPr/>
                </a:tc>
                <a:extLst>
                  <a:ext uri="{0D108BD9-81ED-4DB2-BD59-A6C34878D82A}">
                    <a16:rowId xmlns:a16="http://schemas.microsoft.com/office/drawing/2014/main" val="3011465430"/>
                  </a:ext>
                </a:extLst>
              </a:tr>
              <a:tr h="370840">
                <a:tc>
                  <a:txBody>
                    <a:bodyPr/>
                    <a:lstStyle/>
                    <a:p>
                      <a:r>
                        <a:rPr lang="en-US" sz="1200" b="1" dirty="0">
                          <a:solidFill>
                            <a:srgbClr val="141414"/>
                          </a:solidFill>
                        </a:rPr>
                        <a:t>8. Next generation ESG</a:t>
                      </a:r>
                      <a:r>
                        <a:rPr lang="en-US" sz="1000" b="1" dirty="0">
                          <a:solidFill>
                            <a:srgbClr val="141414"/>
                          </a:solidFill>
                        </a:rPr>
                        <a:t>*</a:t>
                      </a:r>
                      <a:r>
                        <a:rPr lang="en-US" sz="1200" b="1" dirty="0">
                          <a:solidFill>
                            <a:srgbClr val="141414"/>
                          </a:solidFill>
                        </a:rPr>
                        <a:t>: Stakeholder capitalism</a:t>
                      </a:r>
                    </a:p>
                    <a:p>
                      <a:endParaRPr lang="en-US" sz="1200" b="1" dirty="0">
                        <a:solidFill>
                          <a:srgbClr val="141414"/>
                        </a:solidFill>
                      </a:endParaRPr>
                    </a:p>
                    <a:p>
                      <a:pPr marL="342900" indent="-171450">
                        <a:lnSpc>
                          <a:spcPct val="100000"/>
                        </a:lnSpc>
                        <a:spcBef>
                          <a:spcPts val="600"/>
                        </a:spcBef>
                        <a:spcAft>
                          <a:spcPts val="0"/>
                        </a:spcAft>
                        <a:buFont typeface="Arial" panose="020B0604020202020204" pitchFamily="34" charset="0"/>
                        <a:buChar char="•"/>
                      </a:pPr>
                      <a:r>
                        <a:rPr lang="en-US" sz="1000" dirty="0">
                          <a:solidFill>
                            <a:srgbClr val="141414"/>
                          </a:solidFill>
                        </a:rPr>
                        <a:t>Governments to implement fit-for-purpose policies and regulations on big tech</a:t>
                      </a:r>
                    </a:p>
                    <a:p>
                      <a:pPr marL="342900" indent="-171450">
                        <a:lnSpc>
                          <a:spcPct val="100000"/>
                        </a:lnSpc>
                        <a:spcBef>
                          <a:spcPts val="600"/>
                        </a:spcBef>
                        <a:spcAft>
                          <a:spcPts val="0"/>
                        </a:spcAft>
                        <a:buFont typeface="Arial" panose="020B0604020202020204" pitchFamily="34" charset="0"/>
                        <a:buChar char="•"/>
                      </a:pPr>
                      <a:r>
                        <a:rPr lang="en-US" sz="1000" dirty="0">
                          <a:solidFill>
                            <a:srgbClr val="141414"/>
                          </a:solidFill>
                        </a:rPr>
                        <a:t>Universities to ensure ESG literacy is integrated into business and tech curriculums.</a:t>
                      </a:r>
                    </a:p>
                  </a:txBody>
                  <a:tcPr/>
                </a:tc>
                <a:tc>
                  <a:txBody>
                    <a:bodyPr/>
                    <a:lstStyle/>
                    <a:p>
                      <a:pPr algn="l"/>
                      <a:r>
                        <a:rPr lang="en-US" sz="1200" b="1" i="0" dirty="0">
                          <a:solidFill>
                            <a:srgbClr val="141414"/>
                          </a:solidFill>
                          <a:effectLst/>
                        </a:rPr>
                        <a:t>7. Net Zero: Limit global warming to 1.5°C</a:t>
                      </a:r>
                    </a:p>
                    <a:p>
                      <a:pPr algn="l"/>
                      <a:endParaRPr lang="en-US" sz="1200" b="1" i="0" dirty="0">
                        <a:solidFill>
                          <a:srgbClr val="141414"/>
                        </a:solidFill>
                        <a:effectLst/>
                      </a:endParaRPr>
                    </a:p>
                    <a:p>
                      <a:pPr marL="171450" indent="-171450">
                        <a:spcBef>
                          <a:spcPts val="600"/>
                        </a:spcBef>
                        <a:spcAft>
                          <a:spcPts val="0"/>
                        </a:spcAft>
                        <a:buFont typeface="Arial" panose="020B0604020202020204" pitchFamily="34" charset="0"/>
                        <a:buChar char="•"/>
                      </a:pPr>
                      <a:r>
                        <a:rPr lang="en-US" sz="1000" b="0" i="0" dirty="0">
                          <a:solidFill>
                            <a:srgbClr val="141414"/>
                          </a:solidFill>
                          <a:effectLst/>
                        </a:rPr>
                        <a:t>Governments to invest in communities most at risk from climate change</a:t>
                      </a:r>
                    </a:p>
                    <a:p>
                      <a:pPr marL="171450" indent="-171450">
                        <a:spcBef>
                          <a:spcPts val="600"/>
                        </a:spcBef>
                        <a:spcAft>
                          <a:spcPts val="0"/>
                        </a:spcAft>
                        <a:buFont typeface="Arial" panose="020B0604020202020204" pitchFamily="34" charset="0"/>
                        <a:buChar char="•"/>
                      </a:pPr>
                      <a:r>
                        <a:rPr lang="en-US" sz="1000" b="0" i="0" dirty="0">
                          <a:solidFill>
                            <a:srgbClr val="141414"/>
                          </a:solidFill>
                          <a:effectLst/>
                        </a:rPr>
                        <a:t>All stakeholders to ensure accountability for urgent green recovery plans.</a:t>
                      </a:r>
                    </a:p>
                  </a:txBody>
                  <a:tcPr/>
                </a:tc>
                <a:tc>
                  <a:txBody>
                    <a:bodyPr/>
                    <a:lstStyle/>
                    <a:p>
                      <a:r>
                        <a:rPr lang="en-US" sz="1200" b="1" dirty="0">
                          <a:solidFill>
                            <a:srgbClr val="141414"/>
                          </a:solidFill>
                        </a:rPr>
                        <a:t>8. Next generation ESG: Stakeholder capitalism</a:t>
                      </a:r>
                    </a:p>
                    <a:p>
                      <a:pPr>
                        <a:lnSpc>
                          <a:spcPct val="100000"/>
                        </a:lnSpc>
                        <a:spcAft>
                          <a:spcPts val="0"/>
                        </a:spcAft>
                        <a:buFont typeface="Arial" panose="020B0604020202020204" pitchFamily="34" charset="0"/>
                        <a:buNone/>
                      </a:pPr>
                      <a:endParaRPr lang="en-US" sz="1000" dirty="0">
                        <a:solidFill>
                          <a:srgbClr val="141414"/>
                        </a:solidFill>
                      </a:endParaRPr>
                    </a:p>
                    <a:p>
                      <a:pPr marL="171450" indent="-171450">
                        <a:lnSpc>
                          <a:spcPct val="100000"/>
                        </a:lnSpc>
                        <a:spcBef>
                          <a:spcPts val="600"/>
                        </a:spcBef>
                        <a:spcAft>
                          <a:spcPts val="0"/>
                        </a:spcAft>
                        <a:buFont typeface="Arial" panose="020B0604020202020204" pitchFamily="34" charset="0"/>
                        <a:buChar char="•"/>
                      </a:pPr>
                      <a:r>
                        <a:rPr lang="en-US" sz="1000" dirty="0">
                          <a:solidFill>
                            <a:srgbClr val="141414"/>
                          </a:solidFill>
                        </a:rPr>
                        <a:t>Universities to ensure ESG literacy is integrated into business and tech curriculums</a:t>
                      </a:r>
                    </a:p>
                    <a:p>
                      <a:pPr marL="171450" indent="-171450">
                        <a:lnSpc>
                          <a:spcPct val="100000"/>
                        </a:lnSpc>
                        <a:spcBef>
                          <a:spcPts val="600"/>
                        </a:spcBef>
                        <a:spcAft>
                          <a:spcPts val="0"/>
                        </a:spcAft>
                        <a:buFont typeface="Arial" panose="020B0604020202020204" pitchFamily="34" charset="0"/>
                        <a:buChar char="•"/>
                      </a:pPr>
                      <a:r>
                        <a:rPr lang="en-US" sz="1000" dirty="0">
                          <a:solidFill>
                            <a:srgbClr val="141414"/>
                          </a:solidFill>
                        </a:rPr>
                        <a:t>Companies to integrate technology ethics into the design of their products and services</a:t>
                      </a:r>
                    </a:p>
                  </a:txBody>
                  <a:tcPr/>
                </a:tc>
                <a:tc>
                  <a:txBody>
                    <a:bodyPr/>
                    <a:lstStyle/>
                    <a:p>
                      <a:r>
                        <a:rPr lang="en-US" sz="1200" b="1" dirty="0">
                          <a:solidFill>
                            <a:srgbClr val="141414"/>
                          </a:solidFill>
                        </a:rPr>
                        <a:t>9. Equitable access to healthcare worldwide</a:t>
                      </a:r>
                    </a:p>
                    <a:p>
                      <a:endParaRPr lang="en-US" sz="1200" b="1" dirty="0">
                        <a:solidFill>
                          <a:srgbClr val="141414"/>
                        </a:solidFill>
                      </a:endParaRPr>
                    </a:p>
                    <a:p>
                      <a:pPr marL="171450" indent="-171450">
                        <a:lnSpc>
                          <a:spcPct val="100000"/>
                        </a:lnSpc>
                        <a:spcBef>
                          <a:spcPts val="600"/>
                        </a:spcBef>
                        <a:spcAft>
                          <a:spcPts val="0"/>
                        </a:spcAft>
                        <a:buFont typeface="Arial" panose="020B0604020202020204" pitchFamily="34" charset="0"/>
                        <a:buChar char="•"/>
                      </a:pPr>
                      <a:r>
                        <a:rPr lang="en-US" sz="1000" dirty="0">
                          <a:solidFill>
                            <a:srgbClr val="141414"/>
                          </a:solidFill>
                        </a:rPr>
                        <a:t>World leaders to safeguard equitable access to tests, treatments and vaccines</a:t>
                      </a:r>
                    </a:p>
                    <a:p>
                      <a:pPr marL="171450" indent="-171450">
                        <a:lnSpc>
                          <a:spcPct val="100000"/>
                        </a:lnSpc>
                        <a:spcBef>
                          <a:spcPts val="600"/>
                        </a:spcBef>
                        <a:spcAft>
                          <a:spcPts val="0"/>
                        </a:spcAft>
                        <a:buFont typeface="Arial" panose="020B0604020202020204" pitchFamily="34" charset="0"/>
                        <a:buChar char="•"/>
                      </a:pPr>
                      <a:r>
                        <a:rPr lang="en-US" sz="1000" dirty="0">
                          <a:solidFill>
                            <a:srgbClr val="141414"/>
                          </a:solidFill>
                        </a:rPr>
                        <a:t>Companies to drive digitalization in healthcare services to improve patient care</a:t>
                      </a:r>
                      <a:endParaRPr lang="fr-FR" sz="1000" dirty="0"/>
                    </a:p>
                  </a:txBody>
                  <a:tcPr/>
                </a:tc>
                <a:tc>
                  <a:txBody>
                    <a:bodyPr/>
                    <a:lstStyle/>
                    <a:p>
                      <a:pPr eaLnBrk="0" fontAlgn="base" hangingPunct="0">
                        <a:lnSpc>
                          <a:spcPct val="100000"/>
                        </a:lnSpc>
                        <a:spcBef>
                          <a:spcPct val="0"/>
                        </a:spcBef>
                        <a:spcAft>
                          <a:spcPct val="0"/>
                        </a:spcAft>
                        <a:buFontTx/>
                        <a:buNone/>
                      </a:pPr>
                      <a:r>
                        <a:rPr lang="fr-FR" altLang="fr-FR" sz="1200" b="1" dirty="0">
                          <a:solidFill>
                            <a:srgbClr val="141414"/>
                          </a:solidFill>
                        </a:rPr>
                        <a:t>10. Public safety</a:t>
                      </a:r>
                    </a:p>
                    <a:p>
                      <a:pPr eaLnBrk="0" fontAlgn="base" hangingPunct="0">
                        <a:lnSpc>
                          <a:spcPct val="100000"/>
                        </a:lnSpc>
                        <a:spcBef>
                          <a:spcPct val="0"/>
                        </a:spcBef>
                        <a:spcAft>
                          <a:spcPct val="0"/>
                        </a:spcAft>
                        <a:buFontTx/>
                        <a:buNone/>
                      </a:pPr>
                      <a:endParaRPr lang="fr-FR" altLang="fr-FR" sz="1000" b="1" dirty="0">
                        <a:solidFill>
                          <a:srgbClr val="141414"/>
                        </a:solidFill>
                      </a:endParaRPr>
                    </a:p>
                    <a:p>
                      <a:pPr eaLnBrk="0" fontAlgn="base" hangingPunct="0">
                        <a:lnSpc>
                          <a:spcPct val="100000"/>
                        </a:lnSpc>
                        <a:spcBef>
                          <a:spcPct val="0"/>
                        </a:spcBef>
                        <a:spcAft>
                          <a:spcPct val="0"/>
                        </a:spcAft>
                        <a:buFontTx/>
                        <a:buNone/>
                      </a:pPr>
                      <a:endParaRPr lang="fr-FR" altLang="fr-FR" sz="1000" b="1" dirty="0">
                        <a:solidFill>
                          <a:srgbClr val="141414"/>
                        </a:solidFill>
                      </a:endParaRPr>
                    </a:p>
                    <a:p>
                      <a:pPr marL="171450" indent="-171450" eaLnBrk="0" fontAlgn="base" hangingPunct="0">
                        <a:lnSpc>
                          <a:spcPct val="100000"/>
                        </a:lnSpc>
                        <a:spcBef>
                          <a:spcPts val="600"/>
                        </a:spcBef>
                        <a:spcAft>
                          <a:spcPct val="0"/>
                        </a:spcAft>
                        <a:buFont typeface="Arial" panose="020B0604020202020204" pitchFamily="34" charset="0"/>
                        <a:buChar char="•"/>
                      </a:pPr>
                      <a:r>
                        <a:rPr lang="fr-FR" altLang="fr-FR" sz="1000" dirty="0">
                          <a:solidFill>
                            <a:srgbClr val="141414"/>
                          </a:solidFill>
                        </a:rPr>
                        <a:t>Increased action </a:t>
                      </a:r>
                      <a:r>
                        <a:rPr lang="fr-FR" altLang="fr-FR" sz="1000" dirty="0" err="1">
                          <a:solidFill>
                            <a:srgbClr val="141414"/>
                          </a:solidFill>
                        </a:rPr>
                        <a:t>against</a:t>
                      </a:r>
                      <a:r>
                        <a:rPr lang="fr-FR" altLang="fr-FR" sz="1000" dirty="0">
                          <a:solidFill>
                            <a:srgbClr val="141414"/>
                          </a:solidFill>
                        </a:rPr>
                        <a:t> gun violence, including bans on </a:t>
                      </a:r>
                      <a:r>
                        <a:rPr lang="fr-FR" altLang="fr-FR" sz="1000" dirty="0" err="1">
                          <a:solidFill>
                            <a:srgbClr val="141414"/>
                          </a:solidFill>
                        </a:rPr>
                        <a:t>homemade</a:t>
                      </a:r>
                      <a:r>
                        <a:rPr lang="fr-FR" altLang="fr-FR" sz="1000" dirty="0">
                          <a:solidFill>
                            <a:srgbClr val="141414"/>
                          </a:solidFill>
                        </a:rPr>
                        <a:t> </a:t>
                      </a:r>
                      <a:r>
                        <a:rPr lang="fr-FR" altLang="fr-FR" sz="1000" dirty="0" err="1">
                          <a:solidFill>
                            <a:srgbClr val="141414"/>
                          </a:solidFill>
                        </a:rPr>
                        <a:t>firearms</a:t>
                      </a:r>
                      <a:endParaRPr lang="fr-FR" altLang="fr-FR" sz="1000" dirty="0">
                        <a:solidFill>
                          <a:srgbClr val="141414"/>
                        </a:solidFill>
                      </a:endParaRPr>
                    </a:p>
                    <a:p>
                      <a:pPr marL="171450" indent="-171450" eaLnBrk="0" fontAlgn="base" hangingPunct="0">
                        <a:lnSpc>
                          <a:spcPct val="100000"/>
                        </a:lnSpc>
                        <a:spcBef>
                          <a:spcPts val="600"/>
                        </a:spcBef>
                        <a:spcAft>
                          <a:spcPct val="0"/>
                        </a:spcAft>
                        <a:buFont typeface="Arial" panose="020B0604020202020204" pitchFamily="34" charset="0"/>
                        <a:buChar char="•"/>
                      </a:pPr>
                      <a:r>
                        <a:rPr lang="fr-FR" altLang="fr-FR" sz="1000" dirty="0">
                          <a:solidFill>
                            <a:srgbClr val="141414"/>
                          </a:solidFill>
                        </a:rPr>
                        <a:t>All stakeholders to </a:t>
                      </a:r>
                      <a:r>
                        <a:rPr lang="fr-FR" altLang="fr-FR" sz="1000" dirty="0" err="1">
                          <a:solidFill>
                            <a:srgbClr val="141414"/>
                          </a:solidFill>
                        </a:rPr>
                        <a:t>take</a:t>
                      </a:r>
                      <a:r>
                        <a:rPr lang="fr-FR" altLang="fr-FR" sz="1000" dirty="0">
                          <a:solidFill>
                            <a:srgbClr val="141414"/>
                          </a:solidFill>
                        </a:rPr>
                        <a:t> a stand to end </a:t>
                      </a:r>
                      <a:r>
                        <a:rPr lang="fr-FR" altLang="fr-FR" sz="1000" dirty="0" err="1">
                          <a:solidFill>
                            <a:srgbClr val="141414"/>
                          </a:solidFill>
                        </a:rPr>
                        <a:t>domestic</a:t>
                      </a:r>
                      <a:r>
                        <a:rPr lang="fr-FR" altLang="fr-FR" sz="1000" dirty="0">
                          <a:solidFill>
                            <a:srgbClr val="141414"/>
                          </a:solidFill>
                        </a:rPr>
                        <a:t> </a:t>
                      </a:r>
                      <a:r>
                        <a:rPr lang="fr-FR" altLang="fr-FR" sz="1000" dirty="0" err="1">
                          <a:solidFill>
                            <a:srgbClr val="141414"/>
                          </a:solidFill>
                        </a:rPr>
                        <a:t>sexual</a:t>
                      </a:r>
                      <a:r>
                        <a:rPr lang="fr-FR" altLang="fr-FR" sz="1000" dirty="0">
                          <a:solidFill>
                            <a:srgbClr val="141414"/>
                          </a:solidFill>
                        </a:rPr>
                        <a:t> and </a:t>
                      </a:r>
                      <a:r>
                        <a:rPr lang="fr-FR" altLang="fr-FR" sz="1000" dirty="0" err="1">
                          <a:solidFill>
                            <a:srgbClr val="141414"/>
                          </a:solidFill>
                        </a:rPr>
                        <a:t>physical</a:t>
                      </a:r>
                      <a:r>
                        <a:rPr lang="fr-FR" altLang="fr-FR" sz="1000" dirty="0">
                          <a:solidFill>
                            <a:srgbClr val="141414"/>
                          </a:solidFill>
                        </a:rPr>
                        <a:t> violence</a:t>
                      </a:r>
                    </a:p>
                    <a:p>
                      <a:endParaRPr lang="fr-FR" sz="1000" dirty="0">
                        <a:latin typeface="+mn-lt"/>
                      </a:endParaRPr>
                    </a:p>
                  </a:txBody>
                  <a:tcPr/>
                </a:tc>
                <a:extLst>
                  <a:ext uri="{0D108BD9-81ED-4DB2-BD59-A6C34878D82A}">
                    <a16:rowId xmlns:a16="http://schemas.microsoft.com/office/drawing/2014/main" val="823386849"/>
                  </a:ext>
                </a:extLst>
              </a:tr>
            </a:tbl>
          </a:graphicData>
        </a:graphic>
      </p:graphicFrame>
      <p:sp>
        <p:nvSpPr>
          <p:cNvPr id="13" name="Rectangle 12">
            <a:extLst>
              <a:ext uri="{FF2B5EF4-FFF2-40B4-BE49-F238E27FC236}">
                <a16:creationId xmlns:a16="http://schemas.microsoft.com/office/drawing/2014/main" id="{8BBCB1EF-5C43-76B9-F7D0-CEEF50983895}"/>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CF21DD74-5BFA-CF80-793A-FB98F16C0FEF}"/>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90C61901-F0BA-3C1C-AD42-1DE954400DCC}"/>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FB2D7AFE-E75A-B442-98F3-447E33DDABBD}"/>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3E9B656A-BA55-2759-ECBC-142EDBBF570F}"/>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8BFC8426-A73A-5710-A287-0479A185A95D}"/>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38">
            <a:extLst>
              <a:ext uri="{FF2B5EF4-FFF2-40B4-BE49-F238E27FC236}">
                <a16:creationId xmlns:a16="http://schemas.microsoft.com/office/drawing/2014/main" id="{96FEE71D-A65C-998F-63A1-FA35680D71DB}"/>
              </a:ext>
            </a:extLst>
          </p:cNvPr>
          <p:cNvGrpSpPr/>
          <p:nvPr/>
        </p:nvGrpSpPr>
        <p:grpSpPr>
          <a:xfrm>
            <a:off x="3303156" y="6270257"/>
            <a:ext cx="1229008" cy="119062"/>
            <a:chOff x="685800" y="6165890"/>
            <a:chExt cx="1229008" cy="119062"/>
          </a:xfrm>
        </p:grpSpPr>
        <p:sp>
          <p:nvSpPr>
            <p:cNvPr id="28" name="Rectangle 9">
              <a:extLst>
                <a:ext uri="{FF2B5EF4-FFF2-40B4-BE49-F238E27FC236}">
                  <a16:creationId xmlns:a16="http://schemas.microsoft.com/office/drawing/2014/main" id="{20E8F082-6319-329A-7E9E-BC7D96A283F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447A0C3D-B0E0-A2E0-BC3B-A118C41323E3}"/>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41">
            <a:extLst>
              <a:ext uri="{FF2B5EF4-FFF2-40B4-BE49-F238E27FC236}">
                <a16:creationId xmlns:a16="http://schemas.microsoft.com/office/drawing/2014/main" id="{303CD7CD-C789-E18C-FF3D-1F22905B8461}"/>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31" name="ZoneTexte 30">
            <a:extLst>
              <a:ext uri="{FF2B5EF4-FFF2-40B4-BE49-F238E27FC236}">
                <a16:creationId xmlns:a16="http://schemas.microsoft.com/office/drawing/2014/main" id="{B989FE5E-82DB-320C-D84E-8CEEC00D6BCA}"/>
              </a:ext>
            </a:extLst>
          </p:cNvPr>
          <p:cNvSpPr txBox="1"/>
          <p:nvPr/>
        </p:nvSpPr>
        <p:spPr>
          <a:xfrm>
            <a:off x="282951" y="5998247"/>
            <a:ext cx="3063339" cy="167995"/>
          </a:xfrm>
          <a:prstGeom prst="rect">
            <a:avLst/>
          </a:prstGeom>
          <a:noFill/>
        </p:spPr>
        <p:txBody>
          <a:bodyPr wrap="none" lIns="0" tIns="0" rIns="0" bIns="0" rtlCol="0">
            <a:spAutoFit/>
          </a:bodyPr>
          <a:lstStyle/>
          <a:p>
            <a:pPr>
              <a:lnSpc>
                <a:spcPct val="120000"/>
              </a:lnSpc>
            </a:pPr>
            <a:r>
              <a:rPr lang="en-US" sz="1000" b="0" i="0" dirty="0">
                <a:solidFill>
                  <a:srgbClr val="010A44"/>
                </a:solidFill>
                <a:effectLst/>
              </a:rPr>
              <a:t>* ESG stands for Environmental, Social, and Governance</a:t>
            </a:r>
            <a:endParaRPr lang="fr-FR" sz="1000" dirty="0">
              <a:solidFill>
                <a:schemeClr val="tx2"/>
              </a:solidFill>
            </a:endParaRPr>
          </a:p>
        </p:txBody>
      </p:sp>
    </p:spTree>
    <p:extLst>
      <p:ext uri="{BB962C8B-B14F-4D97-AF65-F5344CB8AC3E}">
        <p14:creationId xmlns:p14="http://schemas.microsoft.com/office/powerpoint/2010/main" val="3431601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5571520" cy="2746756"/>
          </a:xfrm>
        </p:spPr>
        <p:txBody>
          <a:bodyPr/>
          <a:lstStyle/>
          <a:p>
            <a:pPr lvl="1"/>
            <a:r>
              <a:rPr lang="en-GB" sz="6600" dirty="0">
                <a:latin typeface="Calibri" panose="020F0502020204030204" pitchFamily="34" charset="0"/>
                <a:ea typeface="Calibri" panose="020F0502020204030204" pitchFamily="34" charset="0"/>
                <a:cs typeface="Arial" panose="020B0604020202020204" pitchFamily="34" charset="0"/>
              </a:rPr>
              <a:t>s</a:t>
            </a:r>
            <a:r>
              <a:rPr lang="en-GB" sz="6600" dirty="0">
                <a:effectLst/>
                <a:latin typeface="Calibri" panose="020F0502020204030204" pitchFamily="34" charset="0"/>
                <a:ea typeface="Calibri" panose="020F0502020204030204" pitchFamily="34" charset="0"/>
                <a:cs typeface="Arial" panose="020B0604020202020204" pitchFamily="34" charset="0"/>
              </a:rPr>
              <a:t>pecific trends</a:t>
            </a:r>
            <a:endParaRPr lang="en-US" sz="4000" dirty="0"/>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c.</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endParaRPr lang="fr-FR" sz="2000" dirty="0"/>
          </a:p>
        </p:txBody>
      </p:sp>
      <p:sp>
        <p:nvSpPr>
          <p:cNvPr id="3" name="Text Placeholder 4">
            <a:extLst>
              <a:ext uri="{FF2B5EF4-FFF2-40B4-BE49-F238E27FC236}">
                <a16:creationId xmlns:a16="http://schemas.microsoft.com/office/drawing/2014/main" id="{A4D818F8-893B-067E-62A5-DD27BAF28B34}"/>
              </a:ext>
            </a:extLst>
          </p:cNvPr>
          <p:cNvSpPr txBox="1">
            <a:spLocks/>
          </p:cNvSpPr>
          <p:nvPr/>
        </p:nvSpPr>
        <p:spPr>
          <a:xfrm>
            <a:off x="806868" y="3279961"/>
            <a:ext cx="6459694"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87313" lvl="1">
              <a:lnSpc>
                <a:spcPct val="107000"/>
              </a:lnSpc>
              <a:buNone/>
            </a:pPr>
            <a:r>
              <a:rPr lang="en-GB" sz="2000" dirty="0">
                <a:latin typeface="Calibri" panose="020F0502020204030204" pitchFamily="34" charset="0"/>
                <a:ea typeface="Calibri" panose="020F0502020204030204" pitchFamily="34" charset="0"/>
                <a:cs typeface="Arial" panose="020B0604020202020204" pitchFamily="34" charset="0"/>
              </a:rPr>
              <a:t>Because they are closer to Scouting, a special look is given to 3 specific domains:</a:t>
            </a:r>
          </a:p>
          <a:p>
            <a:pPr marL="87313" lvl="1">
              <a:lnSpc>
                <a:spcPct val="107000"/>
              </a:lnSpc>
              <a:buNone/>
            </a:pP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457200" lvl="1">
              <a:lnSpc>
                <a:spcPct val="107000"/>
              </a:lnSpc>
              <a:spcAft>
                <a:spcPts val="600"/>
              </a:spcAft>
              <a:buNone/>
            </a:pPr>
            <a:r>
              <a:rPr lang="en-GB" sz="2400" dirty="0">
                <a:effectLst/>
                <a:latin typeface="Calibri" panose="020F0502020204030204" pitchFamily="34" charset="0"/>
                <a:ea typeface="Calibri" panose="020F0502020204030204" pitchFamily="34" charset="0"/>
                <a:cs typeface="Arial" panose="020B0604020202020204" pitchFamily="34" charset="0"/>
              </a:rPr>
              <a:t>Society</a:t>
            </a:r>
          </a:p>
          <a:p>
            <a:pPr marL="457200" lvl="1">
              <a:lnSpc>
                <a:spcPct val="107000"/>
              </a:lnSpc>
              <a:spcAft>
                <a:spcPts val="600"/>
              </a:spcAft>
              <a:buNone/>
            </a:pPr>
            <a:r>
              <a:rPr lang="en-GB" sz="2400" dirty="0">
                <a:effectLst/>
                <a:latin typeface="Calibri" panose="020F0502020204030204" pitchFamily="34" charset="0"/>
                <a:ea typeface="Calibri" panose="020F0502020204030204" pitchFamily="34" charset="0"/>
                <a:cs typeface="Arial" panose="020B0604020202020204" pitchFamily="34" charset="0"/>
              </a:rPr>
              <a:t>Education</a:t>
            </a:r>
          </a:p>
          <a:p>
            <a:pPr marL="457200" lvl="1">
              <a:lnSpc>
                <a:spcPct val="107000"/>
              </a:lnSpc>
              <a:spcAft>
                <a:spcPts val="600"/>
              </a:spcAft>
              <a:buNone/>
            </a:pPr>
            <a:r>
              <a:rPr lang="en-GB" sz="2400" dirty="0">
                <a:latin typeface="Calibri" panose="020F0502020204030204" pitchFamily="34" charset="0"/>
                <a:ea typeface="Calibri" panose="020F0502020204030204" pitchFamily="34" charset="0"/>
                <a:cs typeface="Arial" panose="020B0604020202020204" pitchFamily="34" charset="0"/>
              </a:rPr>
              <a:t>O</a:t>
            </a:r>
            <a:r>
              <a:rPr lang="en-GB" sz="2400" dirty="0">
                <a:effectLst/>
                <a:latin typeface="Calibri" panose="020F0502020204030204" pitchFamily="34" charset="0"/>
                <a:ea typeface="Calibri" panose="020F0502020204030204" pitchFamily="34" charset="0"/>
                <a:cs typeface="Arial" panose="020B0604020202020204" pitchFamily="34" charset="0"/>
              </a:rPr>
              <a:t>rganisations</a:t>
            </a:r>
          </a:p>
          <a:p>
            <a:pPr marL="457200" lvl="1">
              <a:lnSpc>
                <a:spcPct val="107000"/>
              </a:lnSpc>
              <a:buNone/>
            </a:pP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sz="1600" dirty="0"/>
          </a:p>
        </p:txBody>
      </p:sp>
    </p:spTree>
    <p:extLst>
      <p:ext uri="{BB962C8B-B14F-4D97-AF65-F5344CB8AC3E}">
        <p14:creationId xmlns:p14="http://schemas.microsoft.com/office/powerpoint/2010/main" val="3900969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61C3FD5-5FFE-96EF-A80B-3CCEBEB20C6A}"/>
              </a:ext>
            </a:extLst>
          </p:cNvPr>
          <p:cNvSpPr>
            <a:spLocks noGrp="1"/>
          </p:cNvSpPr>
          <p:nvPr>
            <p:ph type="body" idx="28"/>
          </p:nvPr>
        </p:nvSpPr>
        <p:spPr/>
        <p:txBody>
          <a:bodyPr/>
          <a:lstStyle/>
          <a:p>
            <a:r>
              <a:rPr lang="fr-FR" dirty="0"/>
              <a:t>[ society – </a:t>
            </a:r>
            <a:r>
              <a:rPr lang="fr-FR" dirty="0" err="1"/>
              <a:t>education</a:t>
            </a:r>
            <a:r>
              <a:rPr lang="fr-FR" dirty="0"/>
              <a:t> – organisation ] – </a:t>
            </a:r>
            <a:r>
              <a:rPr lang="fr-FR" dirty="0" err="1">
                <a:latin typeface="Franklin Gothic Book" panose="020B0503020102020204" pitchFamily="34" charset="0"/>
              </a:rPr>
              <a:t>identified</a:t>
            </a:r>
            <a:r>
              <a:rPr lang="fr-FR" dirty="0">
                <a:latin typeface="Franklin Gothic Book" panose="020B0503020102020204" pitchFamily="34" charset="0"/>
              </a:rPr>
              <a:t> trends</a:t>
            </a:r>
          </a:p>
        </p:txBody>
      </p:sp>
      <p:pic>
        <p:nvPicPr>
          <p:cNvPr id="3" name="Image 2">
            <a:extLst>
              <a:ext uri="{FF2B5EF4-FFF2-40B4-BE49-F238E27FC236}">
                <a16:creationId xmlns:a16="http://schemas.microsoft.com/office/drawing/2014/main" id="{F9B01791-F7A8-EB82-B979-34616E39EC10}"/>
              </a:ext>
            </a:extLst>
          </p:cNvPr>
          <p:cNvPicPr>
            <a:picLocks noChangeAspect="1"/>
          </p:cNvPicPr>
          <p:nvPr/>
        </p:nvPicPr>
        <p:blipFill>
          <a:blip r:embed="rId2"/>
          <a:stretch>
            <a:fillRect/>
          </a:stretch>
        </p:blipFill>
        <p:spPr>
          <a:xfrm>
            <a:off x="432262" y="917025"/>
            <a:ext cx="8279476" cy="5163806"/>
          </a:xfrm>
          <a:prstGeom prst="rect">
            <a:avLst/>
          </a:prstGeom>
        </p:spPr>
      </p:pic>
      <p:sp>
        <p:nvSpPr>
          <p:cNvPr id="4" name="Rectangle 3">
            <a:extLst>
              <a:ext uri="{FF2B5EF4-FFF2-40B4-BE49-F238E27FC236}">
                <a16:creationId xmlns:a16="http://schemas.microsoft.com/office/drawing/2014/main" id="{2B9B909B-0C43-D379-695D-397B674F2473}"/>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5BC58C62-013A-B1DF-37BA-5A5DCFEBE329}"/>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6D06D9E6-7DB1-D3B3-1B41-9313F17E8F21}"/>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7B81E364-7B60-47C1-AA1D-AE24E5FD0E2B}"/>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98B0C3B2-E77C-AB1B-8985-9CF180B3C200}"/>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BD25269B-7FE4-D569-F0ED-DABB58B916E2}"/>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 name="Group 38">
            <a:extLst>
              <a:ext uri="{FF2B5EF4-FFF2-40B4-BE49-F238E27FC236}">
                <a16:creationId xmlns:a16="http://schemas.microsoft.com/office/drawing/2014/main" id="{26BD09E0-D3C1-C30E-D97D-877F17312DBF}"/>
              </a:ext>
            </a:extLst>
          </p:cNvPr>
          <p:cNvGrpSpPr/>
          <p:nvPr/>
        </p:nvGrpSpPr>
        <p:grpSpPr>
          <a:xfrm>
            <a:off x="3303156" y="6270257"/>
            <a:ext cx="1229008" cy="119062"/>
            <a:chOff x="685800" y="6165890"/>
            <a:chExt cx="1229008" cy="119062"/>
          </a:xfrm>
        </p:grpSpPr>
        <p:sp>
          <p:nvSpPr>
            <p:cNvPr id="12" name="Rectangle 9">
              <a:extLst>
                <a:ext uri="{FF2B5EF4-FFF2-40B4-BE49-F238E27FC236}">
                  <a16:creationId xmlns:a16="http://schemas.microsoft.com/office/drawing/2014/main" id="{5F136419-EA5F-56F9-0918-D1643A508E3B}"/>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36B0D5F7-EA69-C3CE-CF43-924F5CCFEF8D}"/>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TextBox 41">
            <a:extLst>
              <a:ext uri="{FF2B5EF4-FFF2-40B4-BE49-F238E27FC236}">
                <a16:creationId xmlns:a16="http://schemas.microsoft.com/office/drawing/2014/main" id="{6C93DF52-944C-15ED-AEE9-A6FC90AF9E6B}"/>
              </a:ext>
            </a:extLst>
          </p:cNvPr>
          <p:cNvSpPr txBox="1"/>
          <p:nvPr/>
        </p:nvSpPr>
        <p:spPr>
          <a:xfrm>
            <a:off x="3303156"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Tree>
    <p:extLst>
      <p:ext uri="{BB962C8B-B14F-4D97-AF65-F5344CB8AC3E}">
        <p14:creationId xmlns:p14="http://schemas.microsoft.com/office/powerpoint/2010/main" val="3868132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internal status </a:t>
            </a:r>
          </a:p>
        </p:txBody>
      </p:sp>
      <p:sp>
        <p:nvSpPr>
          <p:cNvPr id="3" name="Text Placeholder 3">
            <a:extLst>
              <a:ext uri="{FF2B5EF4-FFF2-40B4-BE49-F238E27FC236}">
                <a16:creationId xmlns:a16="http://schemas.microsoft.com/office/drawing/2014/main" id="{B3F78A0A-24C5-7B1B-8E7D-3A015B34B16C}"/>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dirty="0">
                <a:solidFill>
                  <a:schemeClr val="bg1"/>
                </a:solidFill>
                <a:latin typeface="Abadi" panose="020B0604020202020204" pitchFamily="34" charset="0"/>
                <a:cs typeface="Biome" panose="020B0503030204020804" pitchFamily="34" charset="0"/>
              </a:rPr>
              <a:t>04</a:t>
            </a:r>
          </a:p>
        </p:txBody>
      </p:sp>
    </p:spTree>
    <p:extLst>
      <p:ext uri="{BB962C8B-B14F-4D97-AF65-F5344CB8AC3E}">
        <p14:creationId xmlns:p14="http://schemas.microsoft.com/office/powerpoint/2010/main" val="224432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6794296" cy="2746756"/>
          </a:xfrm>
        </p:spPr>
        <p:txBody>
          <a:bodyPr/>
          <a:lstStyle/>
          <a:p>
            <a:pPr marL="457200" lvl="1">
              <a:lnSpc>
                <a:spcPct val="107000"/>
              </a:lnSpc>
              <a:buNone/>
            </a:pPr>
            <a:r>
              <a:rPr lang="en-GB" sz="6600" dirty="0">
                <a:latin typeface="Calibri" panose="020F0502020204030204" pitchFamily="34" charset="0"/>
                <a:ea typeface="Calibri" panose="020F0502020204030204" pitchFamily="34" charset="0"/>
                <a:cs typeface="Arial" panose="020B0604020202020204" pitchFamily="34" charset="0"/>
              </a:rPr>
              <a:t>s</a:t>
            </a:r>
            <a:r>
              <a:rPr lang="en-GB" sz="6600" dirty="0">
                <a:effectLst/>
                <a:latin typeface="Calibri" panose="020F0502020204030204" pitchFamily="34" charset="0"/>
                <a:ea typeface="Calibri" panose="020F0502020204030204" pitchFamily="34" charset="0"/>
                <a:cs typeface="Arial" panose="020B0604020202020204" pitchFamily="34" charset="0"/>
              </a:rPr>
              <a:t>ituation analysis</a:t>
            </a:r>
            <a:endParaRPr lang="fr-FR" sz="6600" dirty="0">
              <a:effectLst/>
              <a:latin typeface="Calibri" panose="020F0502020204030204" pitchFamily="34" charset="0"/>
              <a:ea typeface="Calibri" panose="020F0502020204030204" pitchFamily="34" charset="0"/>
              <a:cs typeface="Arial" panose="020B0604020202020204" pitchFamily="34" charset="0"/>
            </a:endParaRPr>
          </a:p>
          <a:p>
            <a:endParaRPr lang="en-US" sz="4000" dirty="0"/>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a.</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r>
              <a:rPr lang="en-GB" sz="2000" dirty="0" err="1">
                <a:effectLst/>
                <a:latin typeface="Calibri" panose="020F0502020204030204" pitchFamily="34" charset="0"/>
                <a:ea typeface="Calibri" panose="020F0502020204030204" pitchFamily="34" charset="0"/>
                <a:cs typeface="Arial" panose="020B0604020202020204" pitchFamily="34" charset="0"/>
              </a:rPr>
              <a:t>wosm</a:t>
            </a:r>
            <a:r>
              <a:rPr lang="en-GB" sz="2000" dirty="0">
                <a:effectLst/>
                <a:latin typeface="Calibri" panose="020F0502020204030204" pitchFamily="34" charset="0"/>
                <a:ea typeface="Calibri" panose="020F0502020204030204" pitchFamily="34" charset="0"/>
                <a:cs typeface="Arial" panose="020B0604020202020204" pitchFamily="34" charset="0"/>
              </a:rPr>
              <a:t> reports</a:t>
            </a:r>
          </a:p>
          <a:p>
            <a:pPr lvl="1"/>
            <a:r>
              <a:rPr lang="en-GB" sz="2000" dirty="0">
                <a:effectLst/>
                <a:latin typeface="Calibri" panose="020F0502020204030204" pitchFamily="34" charset="0"/>
                <a:ea typeface="Calibri" panose="020F0502020204030204" pitchFamily="34" charset="0"/>
                <a:cs typeface="Arial" panose="020B0604020202020204" pitchFamily="34" charset="0"/>
              </a:rPr>
              <a:t>focus groups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lvl="1"/>
            <a:endParaRPr lang="fr-FR" sz="1600" dirty="0"/>
          </a:p>
        </p:txBody>
      </p:sp>
    </p:spTree>
    <p:extLst>
      <p:ext uri="{BB962C8B-B14F-4D97-AF65-F5344CB8AC3E}">
        <p14:creationId xmlns:p14="http://schemas.microsoft.com/office/powerpoint/2010/main" val="2144027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07DDDDA-AA7A-3C20-926E-2A99A37A653B}"/>
              </a:ext>
            </a:extLst>
          </p:cNvPr>
          <p:cNvSpPr>
            <a:spLocks noGrp="1"/>
          </p:cNvSpPr>
          <p:nvPr>
            <p:ph type="body" idx="28"/>
          </p:nvPr>
        </p:nvSpPr>
        <p:spPr>
          <a:xfrm>
            <a:off x="574158" y="477765"/>
            <a:ext cx="7772400" cy="451948"/>
          </a:xfrm>
        </p:spPr>
        <p:txBody>
          <a:bodyPr/>
          <a:lstStyle/>
          <a:p>
            <a:r>
              <a:rPr lang="fr-FR" dirty="0" err="1"/>
              <a:t>WOSM’s</a:t>
            </a:r>
            <a:r>
              <a:rPr lang="fr-FR" dirty="0"/>
              <a:t> </a:t>
            </a:r>
            <a:r>
              <a:rPr lang="fr-FR" dirty="0" err="1"/>
              <a:t>membership</a:t>
            </a:r>
            <a:r>
              <a:rPr lang="fr-FR" dirty="0"/>
              <a:t> (2020)</a:t>
            </a:r>
          </a:p>
        </p:txBody>
      </p:sp>
      <p:graphicFrame>
        <p:nvGraphicFramePr>
          <p:cNvPr id="16" name="Tableau 16">
            <a:extLst>
              <a:ext uri="{FF2B5EF4-FFF2-40B4-BE49-F238E27FC236}">
                <a16:creationId xmlns:a16="http://schemas.microsoft.com/office/drawing/2014/main" id="{78B4FEB3-DC61-E69D-2FAF-DE0AC5CC7D1E}"/>
              </a:ext>
            </a:extLst>
          </p:cNvPr>
          <p:cNvGraphicFramePr>
            <a:graphicFrameLocks noGrp="1"/>
          </p:cNvGraphicFramePr>
          <p:nvPr>
            <p:extLst>
              <p:ext uri="{D42A27DB-BD31-4B8C-83A1-F6EECF244321}">
                <p14:modId xmlns:p14="http://schemas.microsoft.com/office/powerpoint/2010/main" val="636280579"/>
              </p:ext>
            </p:extLst>
          </p:nvPr>
        </p:nvGraphicFramePr>
        <p:xfrm>
          <a:off x="293979" y="1008794"/>
          <a:ext cx="8635709" cy="3119120"/>
        </p:xfrm>
        <a:graphic>
          <a:graphicData uri="http://schemas.openxmlformats.org/drawingml/2006/table">
            <a:tbl>
              <a:tblPr firstRow="1" bandRow="1">
                <a:tableStyleId>{5C22544A-7EE6-4342-B048-85BDC9FD1C3A}</a:tableStyleId>
              </a:tblPr>
              <a:tblGrid>
                <a:gridCol w="859709">
                  <a:extLst>
                    <a:ext uri="{9D8B030D-6E8A-4147-A177-3AD203B41FA5}">
                      <a16:colId xmlns:a16="http://schemas.microsoft.com/office/drawing/2014/main" val="12510263"/>
                    </a:ext>
                  </a:extLst>
                </a:gridCol>
                <a:gridCol w="567489">
                  <a:extLst>
                    <a:ext uri="{9D8B030D-6E8A-4147-A177-3AD203B41FA5}">
                      <a16:colId xmlns:a16="http://schemas.microsoft.com/office/drawing/2014/main" val="2084764463"/>
                    </a:ext>
                  </a:extLst>
                </a:gridCol>
                <a:gridCol w="901608">
                  <a:extLst>
                    <a:ext uri="{9D8B030D-6E8A-4147-A177-3AD203B41FA5}">
                      <a16:colId xmlns:a16="http://schemas.microsoft.com/office/drawing/2014/main" val="1194817127"/>
                    </a:ext>
                  </a:extLst>
                </a:gridCol>
                <a:gridCol w="654313">
                  <a:extLst>
                    <a:ext uri="{9D8B030D-6E8A-4147-A177-3AD203B41FA5}">
                      <a16:colId xmlns:a16="http://schemas.microsoft.com/office/drawing/2014/main" val="4291423471"/>
                    </a:ext>
                  </a:extLst>
                </a:gridCol>
                <a:gridCol w="929882">
                  <a:extLst>
                    <a:ext uri="{9D8B030D-6E8A-4147-A177-3AD203B41FA5}">
                      <a16:colId xmlns:a16="http://schemas.microsoft.com/office/drawing/2014/main" val="3541985519"/>
                    </a:ext>
                  </a:extLst>
                </a:gridCol>
                <a:gridCol w="940981">
                  <a:extLst>
                    <a:ext uri="{9D8B030D-6E8A-4147-A177-3AD203B41FA5}">
                      <a16:colId xmlns:a16="http://schemas.microsoft.com/office/drawing/2014/main" val="3096328127"/>
                    </a:ext>
                  </a:extLst>
                </a:gridCol>
                <a:gridCol w="1190102">
                  <a:extLst>
                    <a:ext uri="{9D8B030D-6E8A-4147-A177-3AD203B41FA5}">
                      <a16:colId xmlns:a16="http://schemas.microsoft.com/office/drawing/2014/main" val="766540128"/>
                    </a:ext>
                  </a:extLst>
                </a:gridCol>
                <a:gridCol w="969666">
                  <a:extLst>
                    <a:ext uri="{9D8B030D-6E8A-4147-A177-3AD203B41FA5}">
                      <a16:colId xmlns:a16="http://schemas.microsoft.com/office/drawing/2014/main" val="2115321171"/>
                    </a:ext>
                  </a:extLst>
                </a:gridCol>
                <a:gridCol w="879230">
                  <a:extLst>
                    <a:ext uri="{9D8B030D-6E8A-4147-A177-3AD203B41FA5}">
                      <a16:colId xmlns:a16="http://schemas.microsoft.com/office/drawing/2014/main" val="2836725444"/>
                    </a:ext>
                  </a:extLst>
                </a:gridCol>
                <a:gridCol w="742729">
                  <a:extLst>
                    <a:ext uri="{9D8B030D-6E8A-4147-A177-3AD203B41FA5}">
                      <a16:colId xmlns:a16="http://schemas.microsoft.com/office/drawing/2014/main" val="3104439954"/>
                    </a:ext>
                  </a:extLst>
                </a:gridCol>
              </a:tblGrid>
              <a:tr h="370840">
                <a:tc rowSpan="2">
                  <a:txBody>
                    <a:bodyPr/>
                    <a:lstStyle/>
                    <a:p>
                      <a:pPr algn="ctr"/>
                      <a:r>
                        <a:rPr lang="fr-FR" sz="1100" dirty="0" err="1"/>
                        <a:t>Region</a:t>
                      </a:r>
                      <a:endParaRPr lang="fr-FR" sz="1100" dirty="0"/>
                    </a:p>
                  </a:txBody>
                  <a:tcPr anchor="ctr"/>
                </a:tc>
                <a:tc rowSpan="2">
                  <a:txBody>
                    <a:bodyPr/>
                    <a:lstStyle/>
                    <a:p>
                      <a:pPr algn="ctr"/>
                      <a:r>
                        <a:rPr lang="fr-FR" sz="1100" dirty="0"/>
                        <a:t>NB</a:t>
                      </a:r>
                    </a:p>
                    <a:p>
                      <a:pPr algn="ctr"/>
                      <a:r>
                        <a:rPr lang="fr-FR" sz="1100" dirty="0"/>
                        <a:t>of NSO</a:t>
                      </a:r>
                    </a:p>
                  </a:txBody>
                  <a:tcPr anchor="ctr"/>
                </a:tc>
                <a:tc gridSpan="3">
                  <a:txBody>
                    <a:bodyPr/>
                    <a:lstStyle/>
                    <a:p>
                      <a:pPr algn="ctr"/>
                      <a:r>
                        <a:rPr lang="fr-FR" sz="1100" dirty="0" err="1"/>
                        <a:t>Membership</a:t>
                      </a:r>
                      <a:endParaRPr lang="fr-FR" sz="1100" dirty="0"/>
                    </a:p>
                  </a:txBody>
                  <a:tcPr anchor="ctr"/>
                </a:tc>
                <a:tc hMerge="1">
                  <a:txBody>
                    <a:bodyPr/>
                    <a:lstStyle/>
                    <a:p>
                      <a:pPr algn="ctr"/>
                      <a:endParaRPr lang="fr-FR" sz="1200" dirty="0"/>
                    </a:p>
                  </a:txBody>
                  <a:tcPr anchor="ctr"/>
                </a:tc>
                <a:tc hMerge="1">
                  <a:txBody>
                    <a:bodyPr/>
                    <a:lstStyle/>
                    <a:p>
                      <a:pPr algn="ctr"/>
                      <a:endParaRPr lang="fr-FR" sz="1200" dirty="0"/>
                    </a:p>
                  </a:txBody>
                  <a:tcPr anchor="ctr"/>
                </a:tc>
                <a:tc rowSpan="2">
                  <a:txBody>
                    <a:bodyPr/>
                    <a:lstStyle/>
                    <a:p>
                      <a:pPr algn="ctr"/>
                      <a:r>
                        <a:rPr lang="fr-FR" sz="1100" dirty="0"/>
                        <a:t>Total WOSM</a:t>
                      </a:r>
                    </a:p>
                    <a:p>
                      <a:pPr algn="ctr"/>
                      <a:r>
                        <a:rPr lang="fr-FR" sz="1100" dirty="0"/>
                        <a:t>(A)</a:t>
                      </a:r>
                    </a:p>
                  </a:txBody>
                  <a:tcPr anchor="ctr"/>
                </a:tc>
                <a:tc rowSpan="2">
                  <a:txBody>
                    <a:bodyPr/>
                    <a:lstStyle/>
                    <a:p>
                      <a:pPr algn="ctr"/>
                      <a:r>
                        <a:rPr lang="fr-FR" sz="1100" dirty="0"/>
                        <a:t>Total Population (B)</a:t>
                      </a:r>
                    </a:p>
                  </a:txBody>
                  <a:tcPr anchor="ctr"/>
                </a:tc>
                <a:tc rowSpan="2">
                  <a:txBody>
                    <a:bodyPr/>
                    <a:lstStyle/>
                    <a:p>
                      <a:pPr algn="ctr"/>
                      <a:r>
                        <a:rPr lang="fr-FR" sz="1100" dirty="0" err="1"/>
                        <a:t>Penetration</a:t>
                      </a:r>
                      <a:r>
                        <a:rPr lang="fr-FR" sz="1100" dirty="0"/>
                        <a:t> rate (</a:t>
                      </a:r>
                      <a:r>
                        <a:rPr lang="fr-FR" sz="1100" dirty="0" err="1"/>
                        <a:t>mean</a:t>
                      </a:r>
                      <a:r>
                        <a:rPr lang="fr-FR" sz="1100" dirty="0"/>
                        <a:t>) (C)</a:t>
                      </a:r>
                    </a:p>
                  </a:txBody>
                  <a:tcPr anchor="ctr"/>
                </a:tc>
                <a:tc rowSpan="2">
                  <a:txBody>
                    <a:bodyPr/>
                    <a:lstStyle/>
                    <a:p>
                      <a:pPr algn="ctr"/>
                      <a:r>
                        <a:rPr lang="fr-FR" sz="1100" dirty="0"/>
                        <a:t>r</a:t>
                      </a:r>
                      <a:r>
                        <a:rPr lang="fr-FR" sz="1100" baseline="-25000" dirty="0"/>
                        <a:t>1</a:t>
                      </a:r>
                    </a:p>
                    <a:p>
                      <a:pPr algn="ctr"/>
                      <a:r>
                        <a:rPr lang="fr-FR" sz="1100" dirty="0"/>
                        <a:t>A and B</a:t>
                      </a:r>
                    </a:p>
                  </a:txBody>
                  <a:tcPr anchor="ctr"/>
                </a:tc>
                <a:tc rowSpan="2">
                  <a:txBody>
                    <a:bodyPr/>
                    <a:lstStyle/>
                    <a:p>
                      <a:pPr algn="ctr"/>
                      <a:r>
                        <a:rPr lang="fr-FR" sz="1100" dirty="0"/>
                        <a:t>r</a:t>
                      </a:r>
                      <a:r>
                        <a:rPr lang="fr-FR" sz="1100" baseline="-25000" dirty="0"/>
                        <a:t>2</a:t>
                      </a:r>
                    </a:p>
                    <a:p>
                      <a:pPr algn="ctr"/>
                      <a:r>
                        <a:rPr lang="fr-FR" sz="1100" dirty="0"/>
                        <a:t>C and B</a:t>
                      </a:r>
                    </a:p>
                  </a:txBody>
                  <a:tcPr anchor="ctr"/>
                </a:tc>
                <a:extLst>
                  <a:ext uri="{0D108BD9-81ED-4DB2-BD59-A6C34878D82A}">
                    <a16:rowId xmlns:a16="http://schemas.microsoft.com/office/drawing/2014/main" val="1976087333"/>
                  </a:ext>
                </a:extLst>
              </a:tr>
              <a:tr h="370840">
                <a:tc vMerge="1">
                  <a:txBody>
                    <a:bodyPr/>
                    <a:lstStyle/>
                    <a:p>
                      <a:pPr algn="ctr"/>
                      <a:endParaRPr lang="fr-FR" sz="1200" dirty="0"/>
                    </a:p>
                  </a:txBody>
                  <a:tcPr anchor="ctr"/>
                </a:tc>
                <a:tc vMerge="1">
                  <a:txBody>
                    <a:bodyPr/>
                    <a:lstStyle/>
                    <a:p>
                      <a:pPr algn="ctr"/>
                      <a:endParaRPr lang="fr-FR" sz="1200" dirty="0"/>
                    </a:p>
                  </a:txBody>
                  <a:tcPr anchor="ctr"/>
                </a:tc>
                <a:tc>
                  <a:txBody>
                    <a:bodyPr/>
                    <a:lstStyle/>
                    <a:p>
                      <a:pPr algn="ctr"/>
                      <a:r>
                        <a:rPr lang="fr-FR" sz="1200" dirty="0" err="1"/>
                        <a:t>Median</a:t>
                      </a:r>
                      <a:endParaRPr lang="fr-FR" sz="1200" dirty="0"/>
                    </a:p>
                  </a:txBody>
                  <a:tcPr anchor="ctr"/>
                </a:tc>
                <a:tc>
                  <a:txBody>
                    <a:bodyPr/>
                    <a:lstStyle/>
                    <a:p>
                      <a:pPr algn="ctr"/>
                      <a:r>
                        <a:rPr lang="fr-FR" sz="1200" dirty="0"/>
                        <a:t>Min</a:t>
                      </a:r>
                    </a:p>
                  </a:txBody>
                  <a:tcPr anchor="ctr"/>
                </a:tc>
                <a:tc>
                  <a:txBody>
                    <a:bodyPr/>
                    <a:lstStyle/>
                    <a:p>
                      <a:pPr algn="ctr"/>
                      <a:r>
                        <a:rPr lang="fr-FR" sz="1200" dirty="0"/>
                        <a:t>Max</a:t>
                      </a:r>
                    </a:p>
                  </a:txBody>
                  <a:tcPr anchor="ctr"/>
                </a:tc>
                <a:tc vMerge="1">
                  <a:txBody>
                    <a:bodyPr/>
                    <a:lstStyle/>
                    <a:p>
                      <a:pPr algn="ctr"/>
                      <a:endParaRPr lang="fr-FR" sz="1200" dirty="0"/>
                    </a:p>
                  </a:txBody>
                  <a:tcPr anchor="ctr"/>
                </a:tc>
                <a:tc vMerge="1">
                  <a:txBody>
                    <a:bodyPr/>
                    <a:lstStyle/>
                    <a:p>
                      <a:pPr algn="ctr"/>
                      <a:endParaRPr lang="fr-FR" sz="1200" dirty="0"/>
                    </a:p>
                  </a:txBody>
                  <a:tcPr anchor="ctr"/>
                </a:tc>
                <a:tc vMerge="1">
                  <a:txBody>
                    <a:bodyPr/>
                    <a:lstStyle/>
                    <a:p>
                      <a:pPr algn="ctr"/>
                      <a:endParaRPr lang="fr-FR" sz="1200" dirty="0"/>
                    </a:p>
                  </a:txBody>
                  <a:tcPr anchor="ctr"/>
                </a:tc>
                <a:tc vMerge="1">
                  <a:txBody>
                    <a:bodyPr/>
                    <a:lstStyle/>
                    <a:p>
                      <a:pPr algn="ctr"/>
                      <a:endParaRPr lang="fr-FR" sz="1200" dirty="0"/>
                    </a:p>
                  </a:txBody>
                  <a:tcPr anchor="ctr"/>
                </a:tc>
                <a:tc vMerge="1">
                  <a:txBody>
                    <a:bodyPr/>
                    <a:lstStyle/>
                    <a:p>
                      <a:pPr algn="ctr"/>
                      <a:endParaRPr lang="fr-FR" sz="1200" dirty="0"/>
                    </a:p>
                  </a:txBody>
                  <a:tcPr anchor="ctr"/>
                </a:tc>
                <a:extLst>
                  <a:ext uri="{0D108BD9-81ED-4DB2-BD59-A6C34878D82A}">
                    <a16:rowId xmlns:a16="http://schemas.microsoft.com/office/drawing/2014/main" val="2452014963"/>
                  </a:ext>
                </a:extLst>
              </a:tr>
              <a:tr h="370840">
                <a:tc>
                  <a:txBody>
                    <a:bodyPr/>
                    <a:lstStyle/>
                    <a:p>
                      <a:pPr algn="ctr"/>
                      <a:r>
                        <a:rPr lang="fr-FR" sz="1000" dirty="0" err="1"/>
                        <a:t>Africa</a:t>
                      </a:r>
                      <a:endParaRPr lang="fr-FR" sz="1000" dirty="0"/>
                    </a:p>
                  </a:txBody>
                  <a:tcPr anchor="ctr"/>
                </a:tc>
                <a:tc>
                  <a:txBody>
                    <a:bodyPr/>
                    <a:lstStyle/>
                    <a:p>
                      <a:pPr algn="ctr"/>
                      <a:r>
                        <a:rPr lang="fr-FR" sz="1000" dirty="0"/>
                        <a:t>40</a:t>
                      </a:r>
                    </a:p>
                  </a:txBody>
                  <a:tcPr anchor="ctr"/>
                </a:tc>
                <a:tc>
                  <a:txBody>
                    <a:bodyPr/>
                    <a:lstStyle/>
                    <a:p>
                      <a:pPr algn="r"/>
                      <a:r>
                        <a:rPr lang="fr-FR" sz="1000" dirty="0"/>
                        <a:t>12 900</a:t>
                      </a:r>
                    </a:p>
                  </a:txBody>
                  <a:tcPr anchor="ctr"/>
                </a:tc>
                <a:tc>
                  <a:txBody>
                    <a:bodyPr/>
                    <a:lstStyle/>
                    <a:p>
                      <a:pPr algn="r"/>
                      <a:r>
                        <a:rPr lang="fr-FR" sz="1000" dirty="0"/>
                        <a:t>286</a:t>
                      </a:r>
                    </a:p>
                  </a:txBody>
                  <a:tcPr anchor="ctr"/>
                </a:tc>
                <a:tc>
                  <a:txBody>
                    <a:bodyPr/>
                    <a:lstStyle/>
                    <a:p>
                      <a:pPr algn="r"/>
                      <a:r>
                        <a:rPr lang="fr-FR" sz="1000" dirty="0"/>
                        <a:t>2 248 000</a:t>
                      </a:r>
                    </a:p>
                  </a:txBody>
                  <a:tcPr anchor="ctr"/>
                </a:tc>
                <a:tc>
                  <a:txBody>
                    <a:bodyPr/>
                    <a:lstStyle/>
                    <a:p>
                      <a:pPr algn="r"/>
                      <a:r>
                        <a:rPr lang="fr-FR" sz="1000" dirty="0"/>
                        <a:t>4 541 353</a:t>
                      </a:r>
                    </a:p>
                  </a:txBody>
                  <a:tcPr anchor="ctr"/>
                </a:tc>
                <a:tc>
                  <a:txBody>
                    <a:bodyPr/>
                    <a:lstStyle/>
                    <a:p>
                      <a:pPr algn="r"/>
                      <a:r>
                        <a:rPr lang="fr-FR" sz="1000" dirty="0"/>
                        <a:t>853 86 010</a:t>
                      </a:r>
                    </a:p>
                  </a:txBody>
                  <a:tcPr anchor="ctr"/>
                </a:tc>
                <a:tc>
                  <a:txBody>
                    <a:bodyPr/>
                    <a:lstStyle/>
                    <a:p>
                      <a:pPr algn="ctr"/>
                      <a:r>
                        <a:rPr lang="fr-FR" sz="1000" dirty="0"/>
                        <a:t>3.92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8.17)</a:t>
                      </a:r>
                      <a:endParaRPr lang="fr-FR" sz="1000" dirty="0"/>
                    </a:p>
                  </a:txBody>
                  <a:tcPr anchor="ctr"/>
                </a:tc>
                <a:tc>
                  <a:txBody>
                    <a:bodyPr/>
                    <a:lstStyle/>
                    <a:p>
                      <a:pPr algn="ctr"/>
                      <a:r>
                        <a:rPr lang="fr-FR" sz="1000" dirty="0"/>
                        <a:t>0.41</a:t>
                      </a:r>
                    </a:p>
                  </a:txBody>
                  <a:tcPr anchor="ctr"/>
                </a:tc>
                <a:tc>
                  <a:txBody>
                    <a:bodyPr/>
                    <a:lstStyle/>
                    <a:p>
                      <a:pPr algn="ctr"/>
                      <a:r>
                        <a:rPr lang="fr-FR" sz="1000" dirty="0"/>
                        <a:t>- 0.06</a:t>
                      </a:r>
                    </a:p>
                  </a:txBody>
                  <a:tcPr anchor="ctr"/>
                </a:tc>
                <a:extLst>
                  <a:ext uri="{0D108BD9-81ED-4DB2-BD59-A6C34878D82A}">
                    <a16:rowId xmlns:a16="http://schemas.microsoft.com/office/drawing/2014/main" val="1659794717"/>
                  </a:ext>
                </a:extLst>
              </a:tr>
              <a:tr h="370840">
                <a:tc>
                  <a:txBody>
                    <a:bodyPr/>
                    <a:lstStyle/>
                    <a:p>
                      <a:pPr algn="ctr"/>
                      <a:r>
                        <a:rPr lang="fr-FR" sz="1000" dirty="0"/>
                        <a:t>Arabe</a:t>
                      </a:r>
                    </a:p>
                  </a:txBody>
                  <a:tcPr anchor="ctr"/>
                </a:tc>
                <a:tc>
                  <a:txBody>
                    <a:bodyPr/>
                    <a:lstStyle/>
                    <a:p>
                      <a:pPr algn="ctr"/>
                      <a:r>
                        <a:rPr lang="fr-FR" sz="1000" dirty="0"/>
                        <a:t>19</a:t>
                      </a:r>
                    </a:p>
                  </a:txBody>
                  <a:tcPr anchor="ctr"/>
                </a:tc>
                <a:tc>
                  <a:txBody>
                    <a:bodyPr/>
                    <a:lstStyle/>
                    <a:p>
                      <a:pPr algn="r"/>
                      <a:r>
                        <a:rPr lang="fr-FR" sz="1000" dirty="0"/>
                        <a:t>15 470</a:t>
                      </a:r>
                    </a:p>
                  </a:txBody>
                  <a:tcPr anchor="ctr"/>
                </a:tc>
                <a:tc>
                  <a:txBody>
                    <a:bodyPr/>
                    <a:lstStyle/>
                    <a:p>
                      <a:pPr algn="r"/>
                      <a:r>
                        <a:rPr lang="fr-FR" sz="1000" dirty="0"/>
                        <a:t>3 185</a:t>
                      </a:r>
                    </a:p>
                  </a:txBody>
                  <a:tcPr anchor="ctr"/>
                </a:tc>
                <a:tc>
                  <a:txBody>
                    <a:bodyPr/>
                    <a:lstStyle/>
                    <a:p>
                      <a:pPr algn="r"/>
                      <a:r>
                        <a:rPr lang="fr-FR" sz="1000" dirty="0"/>
                        <a:t>87 081</a:t>
                      </a:r>
                    </a:p>
                  </a:txBody>
                  <a:tcPr anchor="ctr"/>
                </a:tc>
                <a:tc>
                  <a:txBody>
                    <a:bodyPr/>
                    <a:lstStyle/>
                    <a:p>
                      <a:pPr algn="r"/>
                      <a:r>
                        <a:rPr lang="fr-FR" sz="1000" dirty="0"/>
                        <a:t>457 442</a:t>
                      </a:r>
                    </a:p>
                  </a:txBody>
                  <a:tcPr anchor="ctr"/>
                </a:tc>
                <a:tc>
                  <a:txBody>
                    <a:bodyPr/>
                    <a:lstStyle/>
                    <a:p>
                      <a:pPr algn="r"/>
                      <a:r>
                        <a:rPr lang="fr-FR" sz="1000" dirty="0"/>
                        <a:t>617 277</a:t>
                      </a:r>
                    </a:p>
                  </a:txBody>
                  <a:tcPr anchor="ctr"/>
                </a:tc>
                <a:tc>
                  <a:txBody>
                    <a:bodyPr/>
                    <a:lstStyle/>
                    <a:p>
                      <a:pPr algn="ctr"/>
                      <a:r>
                        <a:rPr lang="fr-FR" sz="1000" dirty="0"/>
                        <a:t>2.82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4.64)</a:t>
                      </a:r>
                      <a:endParaRPr lang="fr-FR" sz="1000" dirty="0"/>
                    </a:p>
                  </a:txBody>
                  <a:tcPr anchor="ctr"/>
                </a:tc>
                <a:tc>
                  <a:txBody>
                    <a:bodyPr/>
                    <a:lstStyle/>
                    <a:p>
                      <a:pPr algn="ctr"/>
                      <a:r>
                        <a:rPr lang="fr-FR" sz="1000" dirty="0"/>
                        <a:t>0.45</a:t>
                      </a:r>
                    </a:p>
                  </a:txBody>
                  <a:tcPr anchor="ctr"/>
                </a:tc>
                <a:tc>
                  <a:txBody>
                    <a:bodyPr/>
                    <a:lstStyle/>
                    <a:p>
                      <a:pPr algn="ctr"/>
                      <a:r>
                        <a:rPr lang="fr-FR" sz="1000" dirty="0"/>
                        <a:t>- 0.31</a:t>
                      </a:r>
                    </a:p>
                  </a:txBody>
                  <a:tcPr anchor="ctr"/>
                </a:tc>
                <a:extLst>
                  <a:ext uri="{0D108BD9-81ED-4DB2-BD59-A6C34878D82A}">
                    <a16:rowId xmlns:a16="http://schemas.microsoft.com/office/drawing/2014/main" val="1996652204"/>
                  </a:ext>
                </a:extLst>
              </a:tr>
              <a:tr h="370840">
                <a:tc>
                  <a:txBody>
                    <a:bodyPr/>
                    <a:lstStyle/>
                    <a:p>
                      <a:pPr algn="ctr"/>
                      <a:r>
                        <a:rPr lang="fr-FR" sz="1000" dirty="0"/>
                        <a:t>Asia-Pacific</a:t>
                      </a:r>
                    </a:p>
                  </a:txBody>
                  <a:tcPr anchor="ctr"/>
                </a:tc>
                <a:tc>
                  <a:txBody>
                    <a:bodyPr/>
                    <a:lstStyle/>
                    <a:p>
                      <a:pPr algn="ctr"/>
                      <a:r>
                        <a:rPr lang="fr-FR" sz="1000" dirty="0"/>
                        <a:t>30</a:t>
                      </a:r>
                    </a:p>
                  </a:txBody>
                  <a:tcPr anchor="ctr"/>
                </a:tc>
                <a:tc>
                  <a:txBody>
                    <a:bodyPr/>
                    <a:lstStyle/>
                    <a:p>
                      <a:pPr algn="r"/>
                      <a:r>
                        <a:rPr lang="fr-FR" sz="1000" dirty="0"/>
                        <a:t>39 663</a:t>
                      </a:r>
                    </a:p>
                  </a:txBody>
                  <a:tcPr anchor="ctr"/>
                </a:tc>
                <a:tc>
                  <a:txBody>
                    <a:bodyPr/>
                    <a:lstStyle/>
                    <a:p>
                      <a:pPr algn="r"/>
                      <a:r>
                        <a:rPr lang="fr-FR" sz="1000" dirty="0"/>
                        <a:t>575</a:t>
                      </a:r>
                    </a:p>
                  </a:txBody>
                  <a:tcPr anchor="ctr"/>
                </a:tc>
                <a:tc>
                  <a:txBody>
                    <a:bodyPr/>
                    <a:lstStyle/>
                    <a:p>
                      <a:pPr algn="r"/>
                      <a:r>
                        <a:rPr lang="fr-FR" sz="1000" dirty="0"/>
                        <a:t>25 166 325</a:t>
                      </a:r>
                    </a:p>
                  </a:txBody>
                  <a:tcPr anchor="ctr"/>
                </a:tc>
                <a:tc>
                  <a:txBody>
                    <a:bodyPr/>
                    <a:lstStyle/>
                    <a:p>
                      <a:pPr algn="r"/>
                      <a:r>
                        <a:rPr lang="fr-FR" sz="1000" dirty="0"/>
                        <a:t>33 849 979</a:t>
                      </a:r>
                    </a:p>
                  </a:txBody>
                  <a:tcPr anchor="ctr"/>
                </a:tc>
                <a:tc>
                  <a:txBody>
                    <a:bodyPr/>
                    <a:lstStyle/>
                    <a:p>
                      <a:pPr algn="r"/>
                      <a:r>
                        <a:rPr lang="fr-FR" sz="1000" dirty="0"/>
                        <a:t>2 347 706 165</a:t>
                      </a:r>
                    </a:p>
                  </a:txBody>
                  <a:tcPr anchor="ctr"/>
                </a:tc>
                <a:tc>
                  <a:txBody>
                    <a:bodyPr/>
                    <a:lstStyle/>
                    <a:p>
                      <a:pPr algn="ctr"/>
                      <a:r>
                        <a:rPr lang="fr-FR" sz="1000" dirty="0"/>
                        <a:t>12.39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24.93)</a:t>
                      </a:r>
                      <a:endParaRPr lang="fr-FR" sz="1000" dirty="0"/>
                    </a:p>
                  </a:txBody>
                  <a:tcPr anchor="ctr"/>
                </a:tc>
                <a:tc>
                  <a:txBody>
                    <a:bodyPr/>
                    <a:lstStyle/>
                    <a:p>
                      <a:pPr algn="ctr"/>
                      <a:r>
                        <a:rPr lang="fr-FR" sz="1000" dirty="0"/>
                        <a:t>0.77</a:t>
                      </a:r>
                    </a:p>
                    <a:p>
                      <a:pPr algn="ctr"/>
                      <a:r>
                        <a:rPr lang="fr-FR" sz="1000" dirty="0"/>
                        <a:t>1*</a:t>
                      </a:r>
                    </a:p>
                  </a:txBody>
                  <a:tcPr anchor="ctr"/>
                </a:tc>
                <a:tc>
                  <a:txBody>
                    <a:bodyPr/>
                    <a:lstStyle/>
                    <a:p>
                      <a:pPr algn="ctr"/>
                      <a:r>
                        <a:rPr lang="fr-FR" sz="1000" dirty="0"/>
                        <a:t>0.06</a:t>
                      </a:r>
                    </a:p>
                    <a:p>
                      <a:pPr algn="ctr"/>
                      <a:r>
                        <a:rPr lang="fr-FR" sz="1000" dirty="0"/>
                        <a:t>0.06*</a:t>
                      </a:r>
                    </a:p>
                  </a:txBody>
                  <a:tcPr anchor="ctr"/>
                </a:tc>
                <a:extLst>
                  <a:ext uri="{0D108BD9-81ED-4DB2-BD59-A6C34878D82A}">
                    <a16:rowId xmlns:a16="http://schemas.microsoft.com/office/drawing/2014/main" val="3356904311"/>
                  </a:ext>
                </a:extLst>
              </a:tr>
              <a:tr h="370840">
                <a:tc>
                  <a:txBody>
                    <a:bodyPr/>
                    <a:lstStyle/>
                    <a:p>
                      <a:pPr algn="ctr"/>
                      <a:r>
                        <a:rPr lang="fr-FR" sz="1000" dirty="0" err="1"/>
                        <a:t>Eurasia</a:t>
                      </a:r>
                      <a:endParaRPr lang="fr-FR" sz="1000" dirty="0"/>
                    </a:p>
                  </a:txBody>
                  <a:tcPr anchor="ctr"/>
                </a:tc>
                <a:tc>
                  <a:txBody>
                    <a:bodyPr/>
                    <a:lstStyle/>
                    <a:p>
                      <a:pPr algn="ctr"/>
                      <a:r>
                        <a:rPr lang="fr-FR" sz="1000" dirty="0"/>
                        <a:t>9</a:t>
                      </a:r>
                    </a:p>
                  </a:txBody>
                  <a:tcPr anchor="ctr"/>
                </a:tc>
                <a:tc>
                  <a:txBody>
                    <a:bodyPr/>
                    <a:lstStyle/>
                    <a:p>
                      <a:pPr algn="r"/>
                      <a:r>
                        <a:rPr lang="fr-FR" sz="1000" dirty="0"/>
                        <a:t>1 473</a:t>
                      </a:r>
                    </a:p>
                  </a:txBody>
                  <a:tcPr anchor="ctr"/>
                </a:tc>
                <a:tc>
                  <a:txBody>
                    <a:bodyPr/>
                    <a:lstStyle/>
                    <a:p>
                      <a:pPr algn="r"/>
                      <a:r>
                        <a:rPr lang="fr-FR" sz="1000" dirty="0"/>
                        <a:t>354</a:t>
                      </a:r>
                    </a:p>
                  </a:txBody>
                  <a:tcPr anchor="ctr"/>
                </a:tc>
                <a:tc>
                  <a:txBody>
                    <a:bodyPr/>
                    <a:lstStyle/>
                    <a:p>
                      <a:pPr algn="r"/>
                      <a:r>
                        <a:rPr lang="fr-FR" sz="1000" dirty="0"/>
                        <a:t>2 759</a:t>
                      </a:r>
                    </a:p>
                  </a:txBody>
                  <a:tcPr anchor="ctr"/>
                </a:tc>
                <a:tc>
                  <a:txBody>
                    <a:bodyPr/>
                    <a:lstStyle/>
                    <a:p>
                      <a:pPr algn="r"/>
                      <a:r>
                        <a:rPr lang="fr-FR" sz="1000" dirty="0"/>
                        <a:t>12 289</a:t>
                      </a:r>
                    </a:p>
                  </a:txBody>
                  <a:tcPr anchor="ctr"/>
                </a:tc>
                <a:tc>
                  <a:txBody>
                    <a:bodyPr/>
                    <a:lstStyle/>
                    <a:p>
                      <a:pPr algn="r"/>
                      <a:r>
                        <a:rPr lang="fr-FR" sz="1000" dirty="0"/>
                        <a:t>197 531 860</a:t>
                      </a:r>
                    </a:p>
                  </a:txBody>
                  <a:tcPr anchor="ctr"/>
                </a:tc>
                <a:tc>
                  <a:txBody>
                    <a:bodyPr/>
                    <a:lstStyle/>
                    <a:p>
                      <a:pPr algn="ctr"/>
                      <a:r>
                        <a:rPr lang="fr-FR" sz="1000" dirty="0"/>
                        <a:t>0.25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0.3)</a:t>
                      </a:r>
                      <a:endParaRPr lang="fr-FR" sz="1000" dirty="0"/>
                    </a:p>
                  </a:txBody>
                  <a:tcPr anchor="ctr"/>
                </a:tc>
                <a:tc>
                  <a:txBody>
                    <a:bodyPr/>
                    <a:lstStyle/>
                    <a:p>
                      <a:pPr algn="ctr"/>
                      <a:r>
                        <a:rPr lang="fr-FR" sz="1000" dirty="0"/>
                        <a:t>0.33</a:t>
                      </a:r>
                    </a:p>
                  </a:txBody>
                  <a:tcPr anchor="ctr"/>
                </a:tc>
                <a:tc>
                  <a:txBody>
                    <a:bodyPr/>
                    <a:lstStyle/>
                    <a:p>
                      <a:pPr algn="ctr"/>
                      <a:r>
                        <a:rPr lang="fr-FR" sz="1000" dirty="0"/>
                        <a:t>- 0.39</a:t>
                      </a:r>
                    </a:p>
                  </a:txBody>
                  <a:tcPr anchor="ctr"/>
                </a:tc>
                <a:extLst>
                  <a:ext uri="{0D108BD9-81ED-4DB2-BD59-A6C34878D82A}">
                    <a16:rowId xmlns:a16="http://schemas.microsoft.com/office/drawing/2014/main" val="2709893075"/>
                  </a:ext>
                </a:extLst>
              </a:tr>
              <a:tr h="370840">
                <a:tc>
                  <a:txBody>
                    <a:bodyPr/>
                    <a:lstStyle/>
                    <a:p>
                      <a:pPr algn="ctr"/>
                      <a:r>
                        <a:rPr lang="fr-FR" sz="1000" dirty="0"/>
                        <a:t>Europe</a:t>
                      </a:r>
                    </a:p>
                  </a:txBody>
                  <a:tcPr anchor="ctr"/>
                </a:tc>
                <a:tc>
                  <a:txBody>
                    <a:bodyPr/>
                    <a:lstStyle/>
                    <a:p>
                      <a:pPr algn="ctr"/>
                      <a:r>
                        <a:rPr lang="fr-FR" sz="1000" dirty="0"/>
                        <a:t>40</a:t>
                      </a:r>
                    </a:p>
                  </a:txBody>
                  <a:tcPr anchor="ctr"/>
                </a:tc>
                <a:tc>
                  <a:txBody>
                    <a:bodyPr/>
                    <a:lstStyle/>
                    <a:p>
                      <a:pPr algn="r"/>
                      <a:r>
                        <a:rPr lang="fr-FR" sz="1000" dirty="0"/>
                        <a:t>14 055</a:t>
                      </a:r>
                    </a:p>
                  </a:txBody>
                  <a:tcPr anchor="ctr"/>
                </a:tc>
                <a:tc>
                  <a:txBody>
                    <a:bodyPr/>
                    <a:lstStyle/>
                    <a:p>
                      <a:pPr algn="r"/>
                      <a:r>
                        <a:rPr lang="fr-FR" sz="1000" dirty="0"/>
                        <a:t>133</a:t>
                      </a:r>
                    </a:p>
                  </a:txBody>
                  <a:tcPr anchor="ctr"/>
                </a:tc>
                <a:tc>
                  <a:txBody>
                    <a:bodyPr/>
                    <a:lstStyle/>
                    <a:p>
                      <a:pPr algn="r"/>
                      <a:r>
                        <a:rPr lang="fr-FR" sz="1000" dirty="0"/>
                        <a:t>504 968</a:t>
                      </a:r>
                    </a:p>
                  </a:txBody>
                  <a:tcPr anchor="ctr"/>
                </a:tc>
                <a:tc>
                  <a:txBody>
                    <a:bodyPr/>
                    <a:lstStyle/>
                    <a:p>
                      <a:pPr algn="r"/>
                      <a:r>
                        <a:rPr lang="fr-FR" sz="1000" dirty="0"/>
                        <a:t>1 378 664</a:t>
                      </a:r>
                    </a:p>
                  </a:txBody>
                  <a:tcPr anchor="ctr"/>
                </a:tc>
                <a:tc>
                  <a:txBody>
                    <a:bodyPr/>
                    <a:lstStyle/>
                    <a:p>
                      <a:pPr algn="r"/>
                      <a:r>
                        <a:rPr lang="fr-FR" sz="1000" dirty="0"/>
                        <a:t>430 272 069</a:t>
                      </a:r>
                    </a:p>
                  </a:txBody>
                  <a:tcPr anchor="ctr"/>
                </a:tc>
                <a:tc>
                  <a:txBody>
                    <a:bodyPr/>
                    <a:lstStyle/>
                    <a:p>
                      <a:pPr algn="ctr"/>
                      <a:r>
                        <a:rPr lang="fr-FR" sz="1000" dirty="0"/>
                        <a:t>5.34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5.32)</a:t>
                      </a:r>
                      <a:endParaRPr lang="fr-FR" sz="1000" dirty="0"/>
                    </a:p>
                  </a:txBody>
                  <a:tcPr anchor="ctr"/>
                </a:tc>
                <a:tc>
                  <a:txBody>
                    <a:bodyPr/>
                    <a:lstStyle/>
                    <a:p>
                      <a:pPr algn="ctr"/>
                      <a:r>
                        <a:rPr lang="fr-FR" sz="1000" dirty="0"/>
                        <a:t>0.99</a:t>
                      </a:r>
                    </a:p>
                  </a:txBody>
                  <a:tcPr anchor="ctr"/>
                </a:tc>
                <a:tc>
                  <a:txBody>
                    <a:bodyPr/>
                    <a:lstStyle/>
                    <a:p>
                      <a:pPr algn="ctr"/>
                      <a:r>
                        <a:rPr lang="fr-FR" sz="1000" dirty="0"/>
                        <a:t>- 0.03</a:t>
                      </a:r>
                    </a:p>
                  </a:txBody>
                  <a:tcPr anchor="ctr"/>
                </a:tc>
                <a:extLst>
                  <a:ext uri="{0D108BD9-81ED-4DB2-BD59-A6C34878D82A}">
                    <a16:rowId xmlns:a16="http://schemas.microsoft.com/office/drawing/2014/main" val="1486280458"/>
                  </a:ext>
                </a:extLst>
              </a:tr>
              <a:tr h="370840">
                <a:tc>
                  <a:txBody>
                    <a:bodyPr/>
                    <a:lstStyle/>
                    <a:p>
                      <a:pPr algn="ctr"/>
                      <a:r>
                        <a:rPr lang="fr-FR" sz="1000" dirty="0"/>
                        <a:t>Inter-</a:t>
                      </a:r>
                      <a:r>
                        <a:rPr lang="fr-FR" sz="1000" dirty="0" err="1"/>
                        <a:t>american</a:t>
                      </a:r>
                      <a:endParaRPr lang="fr-FR" sz="1000" dirty="0"/>
                    </a:p>
                  </a:txBody>
                  <a:tcPr anchor="ctr"/>
                </a:tc>
                <a:tc>
                  <a:txBody>
                    <a:bodyPr/>
                    <a:lstStyle/>
                    <a:p>
                      <a:pPr algn="ctr"/>
                      <a:r>
                        <a:rPr lang="fr-FR" sz="1000" dirty="0"/>
                        <a:t>34</a:t>
                      </a:r>
                    </a:p>
                  </a:txBody>
                  <a:tcPr anchor="ctr"/>
                </a:tc>
                <a:tc>
                  <a:txBody>
                    <a:bodyPr/>
                    <a:lstStyle/>
                    <a:p>
                      <a:pPr algn="r"/>
                      <a:r>
                        <a:rPr lang="fr-FR" sz="1000" dirty="0"/>
                        <a:t>1 563</a:t>
                      </a:r>
                    </a:p>
                  </a:txBody>
                  <a:tcPr anchor="ctr"/>
                </a:tc>
                <a:tc>
                  <a:txBody>
                    <a:bodyPr/>
                    <a:lstStyle/>
                    <a:p>
                      <a:pPr algn="r"/>
                      <a:r>
                        <a:rPr lang="fr-FR" sz="1000" dirty="0"/>
                        <a:t>198</a:t>
                      </a:r>
                    </a:p>
                  </a:txBody>
                  <a:tcPr anchor="ctr"/>
                </a:tc>
                <a:tc>
                  <a:txBody>
                    <a:bodyPr/>
                    <a:lstStyle/>
                    <a:p>
                      <a:pPr algn="r"/>
                      <a:r>
                        <a:rPr lang="fr-FR" sz="1000" dirty="0"/>
                        <a:t>1 599 740</a:t>
                      </a:r>
                    </a:p>
                  </a:txBody>
                  <a:tcPr anchor="ctr"/>
                </a:tc>
                <a:tc>
                  <a:txBody>
                    <a:bodyPr/>
                    <a:lstStyle/>
                    <a:p>
                      <a:pPr algn="r"/>
                      <a:r>
                        <a:rPr lang="fr-FR" sz="1000" dirty="0"/>
                        <a:t>2 012 926</a:t>
                      </a:r>
                    </a:p>
                  </a:txBody>
                  <a:tcPr anchor="ctr"/>
                </a:tc>
                <a:tc>
                  <a:txBody>
                    <a:bodyPr/>
                    <a:lstStyle/>
                    <a:p>
                      <a:pPr algn="r"/>
                      <a:r>
                        <a:rPr lang="fr-FR" sz="1000" dirty="0"/>
                        <a:t>822 415 909</a:t>
                      </a:r>
                    </a:p>
                  </a:txBody>
                  <a:tcPr anchor="ctr"/>
                </a:tc>
                <a:tc>
                  <a:txBody>
                    <a:bodyPr/>
                    <a:lstStyle/>
                    <a:p>
                      <a:pPr algn="ctr"/>
                      <a:r>
                        <a:rPr lang="fr-FR" sz="1000" dirty="0"/>
                        <a:t>2.3 </a:t>
                      </a:r>
                      <a:r>
                        <a:rPr lang="fr-FR" sz="1000" b="0" i="0" kern="1200" dirty="0">
                          <a:solidFill>
                            <a:schemeClr val="dk1"/>
                          </a:solidFill>
                          <a:effectLst/>
                          <a:latin typeface="+mn-lt"/>
                          <a:ea typeface="+mn-ea"/>
                          <a:cs typeface="+mn-cs"/>
                        </a:rPr>
                        <a:t>‰</a:t>
                      </a:r>
                    </a:p>
                    <a:p>
                      <a:pPr algn="ctr"/>
                      <a:r>
                        <a:rPr lang="fr-FR" sz="1000" b="0" i="0" kern="1200" dirty="0">
                          <a:solidFill>
                            <a:schemeClr val="dk1"/>
                          </a:solidFill>
                          <a:effectLst/>
                          <a:latin typeface="+mn-lt"/>
                          <a:ea typeface="+mn-ea"/>
                          <a:cs typeface="+mn-cs"/>
                        </a:rPr>
                        <a:t>(</a:t>
                      </a:r>
                      <a:r>
                        <a:rPr lang="el-GR" sz="1000" b="0" i="0" kern="1200" dirty="0">
                          <a:solidFill>
                            <a:schemeClr val="dk1"/>
                          </a:solidFill>
                          <a:effectLst/>
                          <a:latin typeface="+mn-lt"/>
                          <a:ea typeface="+mn-ea"/>
                          <a:cs typeface="+mn-cs"/>
                        </a:rPr>
                        <a:t>σ</a:t>
                      </a:r>
                      <a:r>
                        <a:rPr lang="fr-FR" sz="1000" b="0" i="0" kern="1200" dirty="0">
                          <a:solidFill>
                            <a:schemeClr val="dk1"/>
                          </a:solidFill>
                          <a:effectLst/>
                          <a:latin typeface="+mn-lt"/>
                          <a:ea typeface="+mn-ea"/>
                          <a:cs typeface="+mn-cs"/>
                        </a:rPr>
                        <a:t> = 3.04)</a:t>
                      </a:r>
                      <a:endParaRPr lang="fr-FR" sz="1000" dirty="0"/>
                    </a:p>
                  </a:txBody>
                  <a:tcPr anchor="ctr"/>
                </a:tc>
                <a:tc>
                  <a:txBody>
                    <a:bodyPr/>
                    <a:lstStyle/>
                    <a:p>
                      <a:pPr algn="ctr"/>
                      <a:r>
                        <a:rPr lang="fr-FR" sz="1000" dirty="0"/>
                        <a:t>0.80</a:t>
                      </a:r>
                    </a:p>
                  </a:txBody>
                  <a:tcPr anchor="ctr"/>
                </a:tc>
                <a:tc>
                  <a:txBody>
                    <a:bodyPr/>
                    <a:lstStyle/>
                    <a:p>
                      <a:pPr algn="ctr"/>
                      <a:r>
                        <a:rPr lang="fr-FR" sz="1000" dirty="0"/>
                        <a:t>0.02</a:t>
                      </a:r>
                    </a:p>
                  </a:txBody>
                  <a:tcPr anchor="ctr"/>
                </a:tc>
                <a:extLst>
                  <a:ext uri="{0D108BD9-81ED-4DB2-BD59-A6C34878D82A}">
                    <a16:rowId xmlns:a16="http://schemas.microsoft.com/office/drawing/2014/main" val="3386988980"/>
                  </a:ext>
                </a:extLst>
              </a:tr>
            </a:tbl>
          </a:graphicData>
        </a:graphic>
      </p:graphicFrame>
      <p:sp>
        <p:nvSpPr>
          <p:cNvPr id="17" name="ZoneTexte 16">
            <a:extLst>
              <a:ext uri="{FF2B5EF4-FFF2-40B4-BE49-F238E27FC236}">
                <a16:creationId xmlns:a16="http://schemas.microsoft.com/office/drawing/2014/main" id="{D6D7D067-32D5-6ECD-49D5-A3F3F7D301CF}"/>
              </a:ext>
            </a:extLst>
          </p:cNvPr>
          <p:cNvSpPr txBox="1"/>
          <p:nvPr/>
        </p:nvSpPr>
        <p:spPr>
          <a:xfrm>
            <a:off x="404039" y="4383794"/>
            <a:ext cx="3221664" cy="1979388"/>
          </a:xfrm>
          <a:prstGeom prst="rect">
            <a:avLst/>
          </a:prstGeom>
          <a:noFill/>
        </p:spPr>
        <p:txBody>
          <a:bodyPr wrap="square" lIns="0" tIns="0" rIns="0" bIns="0" rtlCol="0">
            <a:spAutoFit/>
          </a:bodyPr>
          <a:lstStyle/>
          <a:p>
            <a:pPr>
              <a:lnSpc>
                <a:spcPct val="120000"/>
              </a:lnSpc>
            </a:pPr>
            <a:r>
              <a:rPr lang="fr-FR" sz="900" dirty="0">
                <a:solidFill>
                  <a:schemeClr val="tx2"/>
                </a:solidFill>
              </a:rPr>
              <a:t>A: </a:t>
            </a:r>
            <a:r>
              <a:rPr lang="fr-FR" sz="900" dirty="0" err="1">
                <a:solidFill>
                  <a:schemeClr val="tx2"/>
                </a:solidFill>
              </a:rPr>
              <a:t>Census</a:t>
            </a:r>
            <a:r>
              <a:rPr lang="fr-FR" sz="900" dirty="0">
                <a:solidFill>
                  <a:schemeClr val="tx2"/>
                </a:solidFill>
              </a:rPr>
              <a:t> 2020</a:t>
            </a:r>
          </a:p>
          <a:p>
            <a:pPr>
              <a:lnSpc>
                <a:spcPct val="120000"/>
              </a:lnSpc>
            </a:pPr>
            <a:r>
              <a:rPr lang="fr-FR" sz="900" dirty="0">
                <a:solidFill>
                  <a:schemeClr val="tx2"/>
                </a:solidFill>
              </a:rPr>
              <a:t>B: </a:t>
            </a:r>
            <a:r>
              <a:rPr lang="fr-FR" sz="900" dirty="0" err="1">
                <a:solidFill>
                  <a:schemeClr val="tx2"/>
                </a:solidFill>
              </a:rPr>
              <a:t>Unpopulation</a:t>
            </a:r>
            <a:r>
              <a:rPr lang="fr-FR" sz="900" dirty="0">
                <a:solidFill>
                  <a:schemeClr val="tx2"/>
                </a:solidFill>
              </a:rPr>
              <a:t> 2020 ( </a:t>
            </a:r>
            <a:r>
              <a:rPr lang="fr-FR" sz="900" dirty="0" err="1">
                <a:solidFill>
                  <a:schemeClr val="tx2"/>
                </a:solidFill>
              </a:rPr>
              <a:t>age</a:t>
            </a:r>
            <a:r>
              <a:rPr lang="fr-FR" sz="900" dirty="0">
                <a:solidFill>
                  <a:schemeClr val="tx2"/>
                </a:solidFill>
              </a:rPr>
              <a:t> 5 to 64)</a:t>
            </a:r>
          </a:p>
          <a:p>
            <a:pPr>
              <a:lnSpc>
                <a:spcPct val="120000"/>
              </a:lnSpc>
            </a:pPr>
            <a:r>
              <a:rPr lang="fr-FR" sz="900" dirty="0">
                <a:solidFill>
                  <a:schemeClr val="tx2"/>
                </a:solidFill>
              </a:rPr>
              <a:t>C: A/B</a:t>
            </a:r>
          </a:p>
          <a:p>
            <a:pPr>
              <a:lnSpc>
                <a:spcPct val="120000"/>
              </a:lnSpc>
            </a:pPr>
            <a:r>
              <a:rPr lang="el-GR" sz="900" b="0" i="0" kern="1200" dirty="0">
                <a:solidFill>
                  <a:schemeClr val="tx2"/>
                </a:solidFill>
                <a:effectLst/>
                <a:latin typeface="+mn-lt"/>
                <a:ea typeface="+mn-ea"/>
                <a:cs typeface="+mn-cs"/>
              </a:rPr>
              <a:t>σ</a:t>
            </a:r>
            <a:r>
              <a:rPr lang="fr-FR" sz="900" b="0" i="0" kern="1200" dirty="0">
                <a:solidFill>
                  <a:schemeClr val="tx2"/>
                </a:solidFill>
                <a:effectLst/>
                <a:latin typeface="+mn-lt"/>
                <a:ea typeface="+mn-ea"/>
                <a:cs typeface="+mn-cs"/>
              </a:rPr>
              <a:t> : standard </a:t>
            </a:r>
            <a:r>
              <a:rPr lang="fr-FR" sz="900" b="0" i="0" kern="1200" dirty="0" err="1">
                <a:solidFill>
                  <a:schemeClr val="tx2"/>
                </a:solidFill>
                <a:effectLst/>
                <a:latin typeface="+mn-lt"/>
                <a:ea typeface="+mn-ea"/>
                <a:cs typeface="+mn-cs"/>
              </a:rPr>
              <a:t>deviation</a:t>
            </a:r>
            <a:endParaRPr lang="fr-FR" sz="900" dirty="0">
              <a:solidFill>
                <a:schemeClr val="tx2"/>
              </a:solidFill>
            </a:endParaRPr>
          </a:p>
          <a:p>
            <a:pPr>
              <a:lnSpc>
                <a:spcPct val="120000"/>
              </a:lnSpc>
            </a:pPr>
            <a:r>
              <a:rPr lang="fr-FR" sz="900" dirty="0">
                <a:solidFill>
                  <a:schemeClr val="tx2"/>
                </a:solidFill>
              </a:rPr>
              <a:t>R</a:t>
            </a:r>
            <a:r>
              <a:rPr lang="fr-FR" sz="900" baseline="-25000" dirty="0">
                <a:solidFill>
                  <a:schemeClr val="tx2"/>
                </a:solidFill>
              </a:rPr>
              <a:t>1 </a:t>
            </a:r>
            <a:r>
              <a:rPr lang="fr-FR" sz="900" dirty="0">
                <a:solidFill>
                  <a:schemeClr val="tx2"/>
                </a:solidFill>
              </a:rPr>
              <a:t>&amp;</a:t>
            </a:r>
            <a:r>
              <a:rPr lang="fr-FR" sz="900" baseline="30000" dirty="0">
                <a:solidFill>
                  <a:schemeClr val="tx2"/>
                </a:solidFill>
              </a:rPr>
              <a:t> </a:t>
            </a:r>
            <a:r>
              <a:rPr lang="fr-FR" sz="900" dirty="0">
                <a:solidFill>
                  <a:schemeClr val="tx2"/>
                </a:solidFill>
              </a:rPr>
              <a:t>r</a:t>
            </a:r>
            <a:r>
              <a:rPr lang="fr-FR" sz="900" baseline="-25000" dirty="0">
                <a:solidFill>
                  <a:schemeClr val="tx2"/>
                </a:solidFill>
              </a:rPr>
              <a:t>2 </a:t>
            </a:r>
            <a:r>
              <a:rPr lang="fr-FR" sz="900" dirty="0">
                <a:solidFill>
                  <a:schemeClr val="tx2"/>
                </a:solidFill>
              </a:rPr>
              <a:t>: Pearson c</a:t>
            </a:r>
            <a:r>
              <a:rPr lang="en-GB" sz="900" dirty="0" err="1">
                <a:solidFill>
                  <a:schemeClr val="tx2"/>
                </a:solidFill>
                <a:effectLst/>
                <a:latin typeface="+mj-lt"/>
                <a:ea typeface="Times New Roman" panose="02020603050405020304" pitchFamily="18" charset="0"/>
              </a:rPr>
              <a:t>orrelation</a:t>
            </a:r>
            <a:r>
              <a:rPr lang="en-GB" sz="900" dirty="0">
                <a:solidFill>
                  <a:schemeClr val="tx2"/>
                </a:solidFill>
                <a:effectLst/>
                <a:latin typeface="+mj-lt"/>
                <a:ea typeface="Times New Roman" panose="02020603050405020304" pitchFamily="18" charset="0"/>
              </a:rPr>
              <a:t> coefficient</a:t>
            </a:r>
            <a:r>
              <a:rPr lang="fr-FR" sz="900" dirty="0">
                <a:solidFill>
                  <a:schemeClr val="tx2"/>
                </a:solidFill>
                <a:latin typeface="+mj-lt"/>
              </a:rPr>
              <a:t> </a:t>
            </a:r>
            <a:r>
              <a:rPr lang="fr-FR" sz="900" dirty="0">
                <a:solidFill>
                  <a:schemeClr val="tx2"/>
                </a:solidFill>
              </a:rPr>
              <a:t>(</a:t>
            </a:r>
            <a:r>
              <a:rPr lang="en-GB" sz="900" dirty="0">
                <a:solidFill>
                  <a:schemeClr val="tx2"/>
                </a:solidFill>
                <a:effectLst/>
                <a:latin typeface="+mj-lt"/>
                <a:ea typeface="Times New Roman" panose="02020603050405020304" pitchFamily="18" charset="0"/>
              </a:rPr>
              <a:t>r, ranges from -1 to 1. A value of -1 indicates a perfect negative correlation, 0 indicates no correlation, and 1 indicates a perfect positive correlation. A value between -1 and 0 or between 0 and 1 indicates a correlation between the variables, with the magnitude of the correlation indicated by the absolute value of r).</a:t>
            </a:r>
          </a:p>
          <a:p>
            <a:pPr>
              <a:lnSpc>
                <a:spcPct val="120000"/>
              </a:lnSpc>
            </a:pPr>
            <a:r>
              <a:rPr lang="en-GB" sz="900" dirty="0">
                <a:solidFill>
                  <a:schemeClr val="tx2"/>
                </a:solidFill>
                <a:latin typeface="+mj-lt"/>
              </a:rPr>
              <a:t>*: r without Indonesia.</a:t>
            </a:r>
            <a:r>
              <a:rPr lang="fr-FR" sz="900" dirty="0">
                <a:solidFill>
                  <a:schemeClr val="tx2"/>
                </a:solidFill>
              </a:rPr>
              <a:t> </a:t>
            </a:r>
          </a:p>
          <a:p>
            <a:pPr>
              <a:lnSpc>
                <a:spcPct val="120000"/>
              </a:lnSpc>
            </a:pPr>
            <a:endParaRPr lang="fr-FR" sz="900" dirty="0">
              <a:solidFill>
                <a:schemeClr val="tx2"/>
              </a:solidFill>
            </a:endParaRPr>
          </a:p>
        </p:txBody>
      </p:sp>
      <p:sp>
        <p:nvSpPr>
          <p:cNvPr id="18" name="Content Placeholder 26">
            <a:extLst>
              <a:ext uri="{FF2B5EF4-FFF2-40B4-BE49-F238E27FC236}">
                <a16:creationId xmlns:a16="http://schemas.microsoft.com/office/drawing/2014/main" id="{AD05D3A4-6B02-E55C-2C44-4DE6EE57D0CD}"/>
              </a:ext>
            </a:extLst>
          </p:cNvPr>
          <p:cNvSpPr txBox="1">
            <a:spLocks/>
          </p:cNvSpPr>
          <p:nvPr/>
        </p:nvSpPr>
        <p:spPr>
          <a:xfrm>
            <a:off x="4391245" y="4839303"/>
            <a:ext cx="4348716" cy="1182866"/>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200" dirty="0">
                <a:solidFill>
                  <a:srgbClr val="665EB8"/>
                </a:solidFill>
                <a:ea typeface="Arial" panose="020B0604020202020204" pitchFamily="34" charset="0"/>
                <a:cs typeface="Calibri" panose="020F0502020204030204" pitchFamily="34" charset="0"/>
              </a:rPr>
              <a:t>Data suggests a correlation between the size of NSOs and the population of countries; this correlation varies between regions. Still, there is no correlation between the penetration rate of an NSO and the population. Substantial variations even exist between NSAs within the same country.</a:t>
            </a:r>
            <a:endParaRPr lang="en-US" sz="1200" dirty="0"/>
          </a:p>
        </p:txBody>
      </p:sp>
      <p:sp>
        <p:nvSpPr>
          <p:cNvPr id="19" name="Rectangle 18">
            <a:extLst>
              <a:ext uri="{FF2B5EF4-FFF2-40B4-BE49-F238E27FC236}">
                <a16:creationId xmlns:a16="http://schemas.microsoft.com/office/drawing/2014/main" id="{CFBD5A1E-C07C-6EC2-A33A-62D8196F7A94}"/>
              </a:ext>
            </a:extLst>
          </p:cNvPr>
          <p:cNvSpPr/>
          <p:nvPr/>
        </p:nvSpPr>
        <p:spPr>
          <a:xfrm>
            <a:off x="4460358" y="4383794"/>
            <a:ext cx="4407195" cy="455509"/>
          </a:xfrm>
          <a:prstGeom prst="rect">
            <a:avLst/>
          </a:prstGeom>
          <a:pattFill prst="dkUpDiag">
            <a:fgClr>
              <a:schemeClr val="accent2">
                <a:lumMod val="60000"/>
                <a:lumOff val="40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chemeClr val="bg1"/>
                </a:solidFill>
                <a:latin typeface="Franklin Gothic Demi Cond" panose="020B0706030402020204" pitchFamily="34" charset="0"/>
              </a:rPr>
              <a:t>Population &amp; Growth</a:t>
            </a:r>
          </a:p>
        </p:txBody>
      </p:sp>
      <p:sp>
        <p:nvSpPr>
          <p:cNvPr id="20" name="Rectangle 9">
            <a:extLst>
              <a:ext uri="{FF2B5EF4-FFF2-40B4-BE49-F238E27FC236}">
                <a16:creationId xmlns:a16="http://schemas.microsoft.com/office/drawing/2014/main" id="{63899B64-4CC3-4990-7E79-3C78258733AB}"/>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8583C08-E664-1D88-F29E-80AFBDF44721}"/>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F1879845-2B2A-D34E-EC63-E1CA7B16F932}"/>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068AB98A-17E2-6BCB-E8A7-7EFE875D50A8}"/>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B774D64-7122-133F-9FB1-B1E8649638B7}"/>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31B5845D-80AD-8D0C-C6DF-BC00E12CE2B2}"/>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38">
            <a:extLst>
              <a:ext uri="{FF2B5EF4-FFF2-40B4-BE49-F238E27FC236}">
                <a16:creationId xmlns:a16="http://schemas.microsoft.com/office/drawing/2014/main" id="{C307E47C-C32B-4DE0-BEC6-52F7C23EC7DF}"/>
              </a:ext>
            </a:extLst>
          </p:cNvPr>
          <p:cNvGrpSpPr/>
          <p:nvPr/>
        </p:nvGrpSpPr>
        <p:grpSpPr>
          <a:xfrm>
            <a:off x="4609438" y="6170860"/>
            <a:ext cx="1229008" cy="119062"/>
            <a:chOff x="685800" y="6165890"/>
            <a:chExt cx="1229008" cy="119062"/>
          </a:xfrm>
        </p:grpSpPr>
        <p:sp>
          <p:nvSpPr>
            <p:cNvPr id="27" name="Rectangle 9">
              <a:extLst>
                <a:ext uri="{FF2B5EF4-FFF2-40B4-BE49-F238E27FC236}">
                  <a16:creationId xmlns:a16="http://schemas.microsoft.com/office/drawing/2014/main" id="{A0CD4D7C-4538-3FA4-98FD-7FC3F53A1B04}"/>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F992D180-0792-A0B6-5C00-0B1655CCFF2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TextBox 41">
            <a:extLst>
              <a:ext uri="{FF2B5EF4-FFF2-40B4-BE49-F238E27FC236}">
                <a16:creationId xmlns:a16="http://schemas.microsoft.com/office/drawing/2014/main" id="{C59B0E72-A30B-8D93-E536-5B17B115E9B4}"/>
              </a:ext>
            </a:extLst>
          </p:cNvPr>
          <p:cNvSpPr txBox="1"/>
          <p:nvPr/>
        </p:nvSpPr>
        <p:spPr>
          <a:xfrm>
            <a:off x="4599393"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Tree>
    <p:extLst>
      <p:ext uri="{BB962C8B-B14F-4D97-AF65-F5344CB8AC3E}">
        <p14:creationId xmlns:p14="http://schemas.microsoft.com/office/powerpoint/2010/main" val="40291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B06C0466-B681-A08B-52AB-64A188EF3D0C}"/>
              </a:ext>
            </a:extLst>
          </p:cNvPr>
          <p:cNvSpPr>
            <a:spLocks noGrp="1"/>
          </p:cNvSpPr>
          <p:nvPr>
            <p:ph sz="quarter" idx="17"/>
          </p:nvPr>
        </p:nvSpPr>
        <p:spPr>
          <a:xfrm>
            <a:off x="5920512" y="2713039"/>
            <a:ext cx="2999433" cy="2544745"/>
          </a:xfrm>
        </p:spPr>
        <p:txBody>
          <a:bodyPr/>
          <a:lstStyle/>
          <a:p>
            <a:r>
              <a:rPr lang="en-US" sz="1200" dirty="0">
                <a:solidFill>
                  <a:srgbClr val="592258"/>
                </a:solidFill>
              </a:rPr>
              <a:t>Distribution by the size of NSOs shows that over 87% of the </a:t>
            </a:r>
            <a:r>
              <a:rPr lang="en-US" sz="1200" dirty="0" err="1">
                <a:solidFill>
                  <a:srgbClr val="592258"/>
                </a:solidFill>
              </a:rPr>
              <a:t>organisations</a:t>
            </a:r>
            <a:r>
              <a:rPr lang="en-US" sz="1200" dirty="0">
                <a:solidFill>
                  <a:srgbClr val="592258"/>
                </a:solidFill>
              </a:rPr>
              <a:t> have a membership of less than (100,000), with two main categories emerging. The analysis by region shows different distributions.</a:t>
            </a:r>
          </a:p>
          <a:p>
            <a:r>
              <a:rPr lang="en-US" sz="1200" dirty="0">
                <a:solidFill>
                  <a:srgbClr val="592258"/>
                </a:solidFill>
              </a:rPr>
              <a:t>Around 151 NSO represents less than 5 million members!</a:t>
            </a:r>
          </a:p>
          <a:p>
            <a:pPr lvl="1"/>
            <a:r>
              <a:rPr lang="en-US" sz="1000" b="1" dirty="0">
                <a:solidFill>
                  <a:srgbClr val="592258"/>
                </a:solidFill>
              </a:rPr>
              <a:t>The robustness of data is limited:</a:t>
            </a:r>
          </a:p>
          <a:p>
            <a:pPr lvl="1"/>
            <a:r>
              <a:rPr lang="en-US" sz="1000" dirty="0">
                <a:solidFill>
                  <a:srgbClr val="592258"/>
                </a:solidFill>
              </a:rPr>
              <a:t>Many of our members do not have a reliable system for registering their members or the staff to set up and monitor this activity. The census is declarative. We have seen in the past that considerations (financial or political) influence the data reported to the World Bureau.</a:t>
            </a:r>
          </a:p>
        </p:txBody>
      </p:sp>
      <p:sp>
        <p:nvSpPr>
          <p:cNvPr id="9" name="Espace réservé du texte 8">
            <a:extLst>
              <a:ext uri="{FF2B5EF4-FFF2-40B4-BE49-F238E27FC236}">
                <a16:creationId xmlns:a16="http://schemas.microsoft.com/office/drawing/2014/main" id="{BBC6E7B9-0033-02E0-2417-3451F1E2D235}"/>
              </a:ext>
            </a:extLst>
          </p:cNvPr>
          <p:cNvSpPr>
            <a:spLocks noGrp="1"/>
          </p:cNvSpPr>
          <p:nvPr>
            <p:ph type="body" idx="28"/>
          </p:nvPr>
        </p:nvSpPr>
        <p:spPr/>
        <p:txBody>
          <a:bodyPr/>
          <a:lstStyle/>
          <a:p>
            <a:r>
              <a:rPr lang="fr-FR" dirty="0"/>
              <a:t>NSOs size &amp; membership distribution</a:t>
            </a:r>
          </a:p>
        </p:txBody>
      </p:sp>
      <p:sp>
        <p:nvSpPr>
          <p:cNvPr id="22" name="Rectangle 9">
            <a:extLst>
              <a:ext uri="{FF2B5EF4-FFF2-40B4-BE49-F238E27FC236}">
                <a16:creationId xmlns:a16="http://schemas.microsoft.com/office/drawing/2014/main" id="{0ACBC7DC-DF3C-041A-35F2-A62E9F4399BF}"/>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4F98D987-F4C8-D447-0D1C-2AD47A6E8E0D}"/>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1F368E9-8811-A09F-5F6E-3A4787D53892}"/>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30815268-B594-4159-42B6-E79579A75B8E}"/>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621B287E-3A9D-ABAA-13AD-6B4F5CBF0B9B}"/>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529B5265-E299-2804-EA45-44BBAA979791}"/>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38">
            <a:extLst>
              <a:ext uri="{FF2B5EF4-FFF2-40B4-BE49-F238E27FC236}">
                <a16:creationId xmlns:a16="http://schemas.microsoft.com/office/drawing/2014/main" id="{42650ECC-7C4A-935C-1746-285C76F6C4AA}"/>
              </a:ext>
            </a:extLst>
          </p:cNvPr>
          <p:cNvGrpSpPr/>
          <p:nvPr/>
        </p:nvGrpSpPr>
        <p:grpSpPr>
          <a:xfrm>
            <a:off x="4609438" y="6170860"/>
            <a:ext cx="1229008" cy="119062"/>
            <a:chOff x="685800" y="6165890"/>
            <a:chExt cx="1229008" cy="119062"/>
          </a:xfrm>
        </p:grpSpPr>
        <p:sp>
          <p:nvSpPr>
            <p:cNvPr id="29" name="Rectangle 9">
              <a:extLst>
                <a:ext uri="{FF2B5EF4-FFF2-40B4-BE49-F238E27FC236}">
                  <a16:creationId xmlns:a16="http://schemas.microsoft.com/office/drawing/2014/main" id="{D7F98F81-D458-8C41-A495-6546675470C5}"/>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E1C77C3D-17E5-53A6-E7A2-BC8DF4F59523}"/>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TextBox 41">
            <a:extLst>
              <a:ext uri="{FF2B5EF4-FFF2-40B4-BE49-F238E27FC236}">
                <a16:creationId xmlns:a16="http://schemas.microsoft.com/office/drawing/2014/main" id="{024CBB9F-63DE-01E4-9F65-B5D060F17B49}"/>
              </a:ext>
            </a:extLst>
          </p:cNvPr>
          <p:cNvSpPr txBox="1"/>
          <p:nvPr/>
        </p:nvSpPr>
        <p:spPr>
          <a:xfrm>
            <a:off x="4599393"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pic>
        <p:nvPicPr>
          <p:cNvPr id="6" name="Espace réservé du contenu 5">
            <a:extLst>
              <a:ext uri="{FF2B5EF4-FFF2-40B4-BE49-F238E27FC236}">
                <a16:creationId xmlns:a16="http://schemas.microsoft.com/office/drawing/2014/main" id="{75972F4E-445B-53BE-86E6-B77F3B04C2D7}"/>
              </a:ext>
            </a:extLst>
          </p:cNvPr>
          <p:cNvPicPr>
            <a:picLocks noGrp="1" noChangeAspect="1"/>
          </p:cNvPicPr>
          <p:nvPr>
            <p:ph sz="quarter" idx="15"/>
          </p:nvPr>
        </p:nvPicPr>
        <p:blipFill>
          <a:blip r:embed="rId2">
            <a:duotone>
              <a:schemeClr val="accent1">
                <a:shade val="45000"/>
                <a:satMod val="135000"/>
              </a:schemeClr>
              <a:prstClr val="white"/>
            </a:duotone>
          </a:blip>
          <a:stretch>
            <a:fillRect/>
          </a:stretch>
        </p:blipFill>
        <p:spPr>
          <a:xfrm>
            <a:off x="904416" y="2971800"/>
            <a:ext cx="4591968" cy="2743200"/>
          </a:xfrm>
          <a:prstGeom prst="rect">
            <a:avLst/>
          </a:prstGeom>
        </p:spPr>
      </p:pic>
    </p:spTree>
    <p:extLst>
      <p:ext uri="{BB962C8B-B14F-4D97-AF65-F5344CB8AC3E}">
        <p14:creationId xmlns:p14="http://schemas.microsoft.com/office/powerpoint/2010/main" val="3667930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863EF1D2-208F-CC84-DB8F-DF24F6D752A9}"/>
              </a:ext>
            </a:extLst>
          </p:cNvPr>
          <p:cNvSpPr>
            <a:spLocks noGrp="1"/>
          </p:cNvSpPr>
          <p:nvPr>
            <p:ph sz="quarter" idx="15"/>
          </p:nvPr>
        </p:nvSpPr>
        <p:spPr/>
        <p:txBody>
          <a:bodyPr/>
          <a:lstStyle/>
          <a:p>
            <a:r>
              <a:rPr lang="en-US" sz="1200" dirty="0"/>
              <a:t>More and better Scouting should remain at the heart of our thinking. The reasons for growth or lack of growth depend on internal and external factors. The models: Scouting in schools, and community Scouting, are not impacted in the same way (e.g., school closures during the pandemic). Financial, technical and human resources can play a significant role in growth dynamics, but the environment (image, support, etc.) should not be neglected. The growth of some NSAs needs to be better </a:t>
            </a:r>
            <a:r>
              <a:rPr lang="en-US" sz="1200" dirty="0" err="1"/>
              <a:t>analysed</a:t>
            </a:r>
            <a:r>
              <a:rPr lang="en-US" sz="1200" dirty="0"/>
              <a:t> to understand the internal drivers </a:t>
            </a:r>
            <a:r>
              <a:rPr lang="en-US" sz="1200" dirty="0" err="1"/>
              <a:t>mobilised</a:t>
            </a:r>
            <a:r>
              <a:rPr lang="en-US" sz="1200" dirty="0"/>
              <a:t> by these members compared to NSAs in the same country which does not show the same growth. This type of study allows us to </a:t>
            </a:r>
            <a:r>
              <a:rPr lang="en-US" sz="1200" dirty="0" err="1"/>
              <a:t>neutralise</a:t>
            </a:r>
            <a:r>
              <a:rPr lang="en-US" sz="1200" dirty="0"/>
              <a:t> some of the external elements.</a:t>
            </a:r>
            <a:endParaRPr lang="fr-FR" sz="1200" dirty="0"/>
          </a:p>
        </p:txBody>
      </p:sp>
      <p:sp>
        <p:nvSpPr>
          <p:cNvPr id="13" name="Espace réservé du contenu 12">
            <a:extLst>
              <a:ext uri="{FF2B5EF4-FFF2-40B4-BE49-F238E27FC236}">
                <a16:creationId xmlns:a16="http://schemas.microsoft.com/office/drawing/2014/main" id="{BF21503C-7EC9-31E6-A3D8-7E25150D2679}"/>
              </a:ext>
            </a:extLst>
          </p:cNvPr>
          <p:cNvSpPr>
            <a:spLocks noGrp="1"/>
          </p:cNvSpPr>
          <p:nvPr>
            <p:ph sz="quarter" idx="16"/>
          </p:nvPr>
        </p:nvSpPr>
        <p:spPr/>
        <p:txBody>
          <a:bodyPr/>
          <a:lstStyle/>
          <a:p>
            <a:r>
              <a:rPr lang="en-US" sz="1600" dirty="0">
                <a:solidFill>
                  <a:srgbClr val="592258"/>
                </a:solidFill>
              </a:rPr>
              <a:t>It would be interesting to reflect on whether these realities require different strategies from the world level to the regions and from the regions to "NSOs".</a:t>
            </a:r>
            <a:endParaRPr lang="fr-FR" sz="1600" dirty="0">
              <a:solidFill>
                <a:srgbClr val="592258"/>
              </a:solidFill>
            </a:endParaRPr>
          </a:p>
          <a:p>
            <a:endParaRPr lang="fr-FR" dirty="0"/>
          </a:p>
        </p:txBody>
      </p:sp>
      <p:sp>
        <p:nvSpPr>
          <p:cNvPr id="14" name="Espace réservé du texte 13">
            <a:extLst>
              <a:ext uri="{FF2B5EF4-FFF2-40B4-BE49-F238E27FC236}">
                <a16:creationId xmlns:a16="http://schemas.microsoft.com/office/drawing/2014/main" id="{ACA426CA-FA23-7B83-F435-ADBF223CF8CF}"/>
              </a:ext>
            </a:extLst>
          </p:cNvPr>
          <p:cNvSpPr>
            <a:spLocks noGrp="1"/>
          </p:cNvSpPr>
          <p:nvPr>
            <p:ph type="body" idx="28"/>
          </p:nvPr>
        </p:nvSpPr>
        <p:spPr/>
        <p:txBody>
          <a:bodyPr/>
          <a:lstStyle/>
          <a:p>
            <a:r>
              <a:rPr lang="fr-FR" dirty="0"/>
              <a:t>Growth</a:t>
            </a:r>
          </a:p>
        </p:txBody>
      </p:sp>
      <p:sp>
        <p:nvSpPr>
          <p:cNvPr id="16" name="Rectangle 9">
            <a:extLst>
              <a:ext uri="{FF2B5EF4-FFF2-40B4-BE49-F238E27FC236}">
                <a16:creationId xmlns:a16="http://schemas.microsoft.com/office/drawing/2014/main" id="{FD517340-DD83-D1B0-8723-F43B92952BDD}"/>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FB7EF15-70BA-1ADE-4F6A-2CFEBC10A49A}"/>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61A48C39-89E4-2F9F-835A-5A429E5A5990}"/>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F1F6C425-4018-75A6-3C79-5D70E15197D6}"/>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569B522F-3A68-CCD4-2FBC-9F2A690FA906}"/>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78B6D1D5-5133-4583-F43D-C1B10BB3CD5B}"/>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38">
            <a:extLst>
              <a:ext uri="{FF2B5EF4-FFF2-40B4-BE49-F238E27FC236}">
                <a16:creationId xmlns:a16="http://schemas.microsoft.com/office/drawing/2014/main" id="{C5B1EBD6-DCA9-E55F-4E55-AED1BE598D1B}"/>
              </a:ext>
            </a:extLst>
          </p:cNvPr>
          <p:cNvGrpSpPr/>
          <p:nvPr/>
        </p:nvGrpSpPr>
        <p:grpSpPr>
          <a:xfrm>
            <a:off x="4609438" y="6170860"/>
            <a:ext cx="1229008" cy="119062"/>
            <a:chOff x="685800" y="6165890"/>
            <a:chExt cx="1229008" cy="119062"/>
          </a:xfrm>
        </p:grpSpPr>
        <p:sp>
          <p:nvSpPr>
            <p:cNvPr id="23" name="Rectangle 9">
              <a:extLst>
                <a:ext uri="{FF2B5EF4-FFF2-40B4-BE49-F238E27FC236}">
                  <a16:creationId xmlns:a16="http://schemas.microsoft.com/office/drawing/2014/main" id="{4FA72084-995C-F7A8-4822-D42B6215554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365B2B32-B1BD-339E-45EE-76BC2ABC58BB}"/>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41">
            <a:extLst>
              <a:ext uri="{FF2B5EF4-FFF2-40B4-BE49-F238E27FC236}">
                <a16:creationId xmlns:a16="http://schemas.microsoft.com/office/drawing/2014/main" id="{91D9E780-75A1-304E-0F85-8FE612C16018}"/>
              </a:ext>
            </a:extLst>
          </p:cNvPr>
          <p:cNvSpPr txBox="1"/>
          <p:nvPr/>
        </p:nvSpPr>
        <p:spPr>
          <a:xfrm>
            <a:off x="4599393"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Tree>
    <p:extLst>
      <p:ext uri="{BB962C8B-B14F-4D97-AF65-F5344CB8AC3E}">
        <p14:creationId xmlns:p14="http://schemas.microsoft.com/office/powerpoint/2010/main" val="3511050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ce réservé du contenu 20">
            <a:extLst>
              <a:ext uri="{FF2B5EF4-FFF2-40B4-BE49-F238E27FC236}">
                <a16:creationId xmlns:a16="http://schemas.microsoft.com/office/drawing/2014/main" id="{D6F39FC4-2470-0FE8-9B8E-65FA080D92EF}"/>
              </a:ext>
            </a:extLst>
          </p:cNvPr>
          <p:cNvPicPr>
            <a:picLocks noGrp="1" noChangeAspect="1"/>
          </p:cNvPicPr>
          <p:nvPr>
            <p:ph sz="quarter" idx="15"/>
          </p:nvPr>
        </p:nvPicPr>
        <p:blipFill>
          <a:blip r:embed="rId2"/>
          <a:stretch>
            <a:fillRect/>
          </a:stretch>
        </p:blipFill>
        <p:spPr>
          <a:xfrm>
            <a:off x="284503" y="3348111"/>
            <a:ext cx="4378938" cy="2302052"/>
          </a:xfrm>
        </p:spPr>
      </p:pic>
      <p:sp>
        <p:nvSpPr>
          <p:cNvPr id="8" name="Espace réservé du contenu 7">
            <a:extLst>
              <a:ext uri="{FF2B5EF4-FFF2-40B4-BE49-F238E27FC236}">
                <a16:creationId xmlns:a16="http://schemas.microsoft.com/office/drawing/2014/main" id="{52C63DED-AE06-FCCD-1788-08E82BC50E37}"/>
              </a:ext>
            </a:extLst>
          </p:cNvPr>
          <p:cNvSpPr>
            <a:spLocks noGrp="1"/>
          </p:cNvSpPr>
          <p:nvPr>
            <p:ph sz="quarter" idx="16"/>
          </p:nvPr>
        </p:nvSpPr>
        <p:spPr>
          <a:xfrm>
            <a:off x="5103124" y="2254392"/>
            <a:ext cx="3911336" cy="1695450"/>
          </a:xfrm>
        </p:spPr>
        <p:txBody>
          <a:bodyPr/>
          <a:lstStyle/>
          <a:p>
            <a:r>
              <a:rPr lang="en-GB" dirty="0"/>
              <a:t>Main challenges</a:t>
            </a:r>
          </a:p>
          <a:p>
            <a:pPr marL="266700" indent="-171450">
              <a:lnSpc>
                <a:spcPct val="100000"/>
              </a:lnSpc>
              <a:spcBef>
                <a:spcPts val="0"/>
              </a:spcBef>
              <a:spcAft>
                <a:spcPts val="0"/>
              </a:spcAft>
              <a:buFont typeface="Arial" panose="020B0604020202020204" pitchFamily="34" charset="0"/>
              <a:buChar char="•"/>
            </a:pPr>
            <a:r>
              <a:rPr lang="en-GB" sz="1200" dirty="0"/>
              <a:t>Finances limitations</a:t>
            </a:r>
          </a:p>
          <a:p>
            <a:pPr marL="266700" indent="-171450">
              <a:lnSpc>
                <a:spcPct val="100000"/>
              </a:lnSpc>
              <a:spcBef>
                <a:spcPts val="0"/>
              </a:spcBef>
              <a:spcAft>
                <a:spcPts val="0"/>
              </a:spcAft>
              <a:buFont typeface="Arial" panose="020B0604020202020204" pitchFamily="34" charset="0"/>
              <a:buChar char="•"/>
            </a:pPr>
            <a:r>
              <a:rPr lang="en-GB" sz="1200" dirty="0"/>
              <a:t>Process and operation mode </a:t>
            </a:r>
          </a:p>
          <a:p>
            <a:pPr marL="266700" indent="-171450">
              <a:lnSpc>
                <a:spcPct val="100000"/>
              </a:lnSpc>
              <a:spcBef>
                <a:spcPts val="0"/>
              </a:spcBef>
              <a:spcAft>
                <a:spcPts val="0"/>
              </a:spcAft>
              <a:buFont typeface="Arial" panose="020B0604020202020204" pitchFamily="34" charset="0"/>
              <a:buChar char="•"/>
            </a:pPr>
            <a:r>
              <a:rPr lang="en-GB" sz="1200" dirty="0"/>
              <a:t>(e.g. HR, internal communication, language)</a:t>
            </a:r>
          </a:p>
          <a:p>
            <a:pPr marL="266700" indent="-171450">
              <a:lnSpc>
                <a:spcPct val="100000"/>
              </a:lnSpc>
              <a:spcBef>
                <a:spcPts val="0"/>
              </a:spcBef>
              <a:spcAft>
                <a:spcPts val="0"/>
              </a:spcAft>
              <a:buFont typeface="Arial" panose="020B0604020202020204" pitchFamily="34" charset="0"/>
              <a:buChar char="•"/>
            </a:pPr>
            <a:r>
              <a:rPr lang="en-GB" sz="1200" dirty="0"/>
              <a:t>NSO’s level  (e.g.  « diversity  size, needs, etc » ; focus)</a:t>
            </a:r>
          </a:p>
          <a:p>
            <a:pPr marL="266700" indent="-171450">
              <a:lnSpc>
                <a:spcPct val="100000"/>
              </a:lnSpc>
              <a:spcBef>
                <a:spcPts val="0"/>
              </a:spcBef>
              <a:buFont typeface="Arial" panose="020B0604020202020204" pitchFamily="34" charset="0"/>
              <a:buChar char="•"/>
            </a:pPr>
            <a:r>
              <a:rPr lang="en-GB" sz="1200" dirty="0"/>
              <a:t>Internet </a:t>
            </a:r>
            <a:r>
              <a:rPr lang="en-GB" sz="1400" dirty="0"/>
              <a:t>connectivity</a:t>
            </a:r>
          </a:p>
          <a:p>
            <a:endParaRPr lang="en-GB" dirty="0"/>
          </a:p>
        </p:txBody>
      </p:sp>
      <p:sp>
        <p:nvSpPr>
          <p:cNvPr id="15" name="Espace réservé du texte 14">
            <a:extLst>
              <a:ext uri="{FF2B5EF4-FFF2-40B4-BE49-F238E27FC236}">
                <a16:creationId xmlns:a16="http://schemas.microsoft.com/office/drawing/2014/main" id="{48777DC3-52F3-6E13-A312-DA210908C43B}"/>
              </a:ext>
            </a:extLst>
          </p:cNvPr>
          <p:cNvSpPr>
            <a:spLocks noGrp="1"/>
          </p:cNvSpPr>
          <p:nvPr>
            <p:ph type="body" idx="28"/>
          </p:nvPr>
        </p:nvSpPr>
        <p:spPr/>
        <p:txBody>
          <a:bodyPr/>
          <a:lstStyle/>
          <a:p>
            <a:r>
              <a:rPr lang="fr-FR" dirty="0" err="1"/>
              <a:t>governance</a:t>
            </a:r>
            <a:r>
              <a:rPr lang="fr-FR" dirty="0"/>
              <a:t> challenges</a:t>
            </a:r>
          </a:p>
        </p:txBody>
      </p:sp>
      <p:grpSp>
        <p:nvGrpSpPr>
          <p:cNvPr id="2" name="Groupe 1">
            <a:extLst>
              <a:ext uri="{FF2B5EF4-FFF2-40B4-BE49-F238E27FC236}">
                <a16:creationId xmlns:a16="http://schemas.microsoft.com/office/drawing/2014/main" id="{5115699B-A8D7-D98E-2360-0C865CF3695A}"/>
              </a:ext>
            </a:extLst>
          </p:cNvPr>
          <p:cNvGrpSpPr/>
          <p:nvPr/>
        </p:nvGrpSpPr>
        <p:grpSpPr>
          <a:xfrm>
            <a:off x="4756249" y="2576972"/>
            <a:ext cx="346875" cy="1210168"/>
            <a:chOff x="4756249" y="2509349"/>
            <a:chExt cx="414999" cy="1688151"/>
          </a:xfrm>
        </p:grpSpPr>
        <p:pic>
          <p:nvPicPr>
            <p:cNvPr id="22" name="Graphique 21" descr="Argent avec un remplissage uni">
              <a:extLst>
                <a:ext uri="{FF2B5EF4-FFF2-40B4-BE49-F238E27FC236}">
                  <a16:creationId xmlns:a16="http://schemas.microsoft.com/office/drawing/2014/main" id="{7202B734-DDF9-860F-65A5-E4089E221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6165" y="2509349"/>
              <a:ext cx="335166" cy="504000"/>
            </a:xfrm>
            <a:prstGeom prst="rect">
              <a:avLst/>
            </a:prstGeom>
          </p:spPr>
        </p:pic>
        <p:pic>
          <p:nvPicPr>
            <p:cNvPr id="23" name="Graphique 22" descr="Informatique hébergé avec un remplissage uni">
              <a:extLst>
                <a:ext uri="{FF2B5EF4-FFF2-40B4-BE49-F238E27FC236}">
                  <a16:creationId xmlns:a16="http://schemas.microsoft.com/office/drawing/2014/main" id="{2571A555-D9A2-5333-A3B8-6C2855D0FF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6249" y="3782501"/>
              <a:ext cx="414999" cy="414999"/>
            </a:xfrm>
            <a:prstGeom prst="rect">
              <a:avLst/>
            </a:prstGeom>
          </p:spPr>
        </p:pic>
        <p:pic>
          <p:nvPicPr>
            <p:cNvPr id="25" name="Graphique 24" descr="Cercles avec flèches avec un remplissage uni">
              <a:extLst>
                <a:ext uri="{FF2B5EF4-FFF2-40B4-BE49-F238E27FC236}">
                  <a16:creationId xmlns:a16="http://schemas.microsoft.com/office/drawing/2014/main" id="{811FB95B-CCC8-DACA-A93B-E4A8D8D08F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56249" y="2959874"/>
              <a:ext cx="414999" cy="471224"/>
            </a:xfrm>
            <a:prstGeom prst="rect">
              <a:avLst/>
            </a:prstGeom>
          </p:spPr>
        </p:pic>
        <p:pic>
          <p:nvPicPr>
            <p:cNvPr id="26" name="Graphique 25" descr="Avis des clients avec un remplissage uni">
              <a:extLst>
                <a:ext uri="{FF2B5EF4-FFF2-40B4-BE49-F238E27FC236}">
                  <a16:creationId xmlns:a16="http://schemas.microsoft.com/office/drawing/2014/main" id="{A7489981-74F3-8A4C-4BD9-4AF43102B0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86608" y="3377623"/>
              <a:ext cx="354281" cy="396000"/>
            </a:xfrm>
            <a:prstGeom prst="rect">
              <a:avLst/>
            </a:prstGeom>
          </p:spPr>
        </p:pic>
      </p:grpSp>
      <p:sp>
        <p:nvSpPr>
          <p:cNvPr id="35" name="Titre 34">
            <a:extLst>
              <a:ext uri="{FF2B5EF4-FFF2-40B4-BE49-F238E27FC236}">
                <a16:creationId xmlns:a16="http://schemas.microsoft.com/office/drawing/2014/main" id="{CD5169E0-2A02-FB33-F563-2B386C0DF920}"/>
              </a:ext>
            </a:extLst>
          </p:cNvPr>
          <p:cNvSpPr>
            <a:spLocks noGrp="1"/>
          </p:cNvSpPr>
          <p:nvPr>
            <p:ph type="title"/>
          </p:nvPr>
        </p:nvSpPr>
        <p:spPr/>
        <p:txBody>
          <a:bodyPr/>
          <a:lstStyle/>
          <a:p>
            <a:endParaRPr lang="fr-FR" dirty="0"/>
          </a:p>
        </p:txBody>
      </p:sp>
      <p:sp>
        <p:nvSpPr>
          <p:cNvPr id="36" name="Rectangle 9">
            <a:extLst>
              <a:ext uri="{FF2B5EF4-FFF2-40B4-BE49-F238E27FC236}">
                <a16:creationId xmlns:a16="http://schemas.microsoft.com/office/drawing/2014/main" id="{EBD78D35-2870-F69F-21A6-3EF6B95A9612}"/>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1BDD13D5-1AAC-649E-1128-6B59724CCB79}"/>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201C18E2-A275-D74A-DABE-F5C67931228F}"/>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7CF58052-7D84-E7D5-9099-E08C311804E2}"/>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28B93176-C44B-4A90-971F-4C3015672401}"/>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51">
            <a:extLst>
              <a:ext uri="{FF2B5EF4-FFF2-40B4-BE49-F238E27FC236}">
                <a16:creationId xmlns:a16="http://schemas.microsoft.com/office/drawing/2014/main" id="{00402AD7-DCE3-BE8B-9948-10909E6FFE46}"/>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3" name="Group 38">
            <a:extLst>
              <a:ext uri="{FF2B5EF4-FFF2-40B4-BE49-F238E27FC236}">
                <a16:creationId xmlns:a16="http://schemas.microsoft.com/office/drawing/2014/main" id="{F83689BB-2639-272D-C15C-0243CCAE5367}"/>
              </a:ext>
            </a:extLst>
          </p:cNvPr>
          <p:cNvGrpSpPr/>
          <p:nvPr/>
        </p:nvGrpSpPr>
        <p:grpSpPr>
          <a:xfrm>
            <a:off x="4609438" y="6170860"/>
            <a:ext cx="1229008" cy="119062"/>
            <a:chOff x="685800" y="6165890"/>
            <a:chExt cx="1229008" cy="119062"/>
          </a:xfrm>
        </p:grpSpPr>
        <p:sp>
          <p:nvSpPr>
            <p:cNvPr id="54" name="Rectangle 9">
              <a:extLst>
                <a:ext uri="{FF2B5EF4-FFF2-40B4-BE49-F238E27FC236}">
                  <a16:creationId xmlns:a16="http://schemas.microsoft.com/office/drawing/2014/main" id="{984474E7-51F5-66AD-034C-BC896B2DB6D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EAEC9828-D6E1-C78E-F2D4-07FCCB106B21}"/>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6" name="TextBox 41">
            <a:extLst>
              <a:ext uri="{FF2B5EF4-FFF2-40B4-BE49-F238E27FC236}">
                <a16:creationId xmlns:a16="http://schemas.microsoft.com/office/drawing/2014/main" id="{38713262-F540-AFB9-75B6-6852BA7FFF90}"/>
              </a:ext>
            </a:extLst>
          </p:cNvPr>
          <p:cNvSpPr txBox="1"/>
          <p:nvPr/>
        </p:nvSpPr>
        <p:spPr>
          <a:xfrm>
            <a:off x="4599393"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3" name="Espace réservé du contenu 4">
            <a:extLst>
              <a:ext uri="{FF2B5EF4-FFF2-40B4-BE49-F238E27FC236}">
                <a16:creationId xmlns:a16="http://schemas.microsoft.com/office/drawing/2014/main" id="{B32BCE5D-8956-35A9-DD19-AC0A01E5DDE6}"/>
              </a:ext>
            </a:extLst>
          </p:cNvPr>
          <p:cNvSpPr txBox="1">
            <a:spLocks/>
          </p:cNvSpPr>
          <p:nvPr/>
        </p:nvSpPr>
        <p:spPr>
          <a:xfrm>
            <a:off x="4969617" y="3898520"/>
            <a:ext cx="3911336" cy="209842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sz="1200" dirty="0"/>
              <a:t>The challenges identified by the committees are of various kinds. They have, in one way or another, prevented these governance bodies from being more effective.</a:t>
            </a:r>
          </a:p>
          <a:p>
            <a:pPr>
              <a:lnSpc>
                <a:spcPct val="100000"/>
              </a:lnSpc>
              <a:spcAft>
                <a:spcPts val="0"/>
              </a:spcAft>
            </a:pPr>
            <a:r>
              <a:rPr lang="en-US" sz="1200" dirty="0"/>
              <a:t>Among these elements, we must distinguish the contingency factors (such as the size, the financial situation, the culture of NSOs, external crises, resource scarcity, stakeholders’ agendas etc.), which are imposed on the committees. Others are more specific to the operating methods and the scope of action (language, internet connectivity, digital skills, time availability, etc.).</a:t>
            </a:r>
            <a:endParaRPr lang="fr-FR" sz="1200" dirty="0"/>
          </a:p>
        </p:txBody>
      </p:sp>
    </p:spTree>
    <p:extLst>
      <p:ext uri="{BB962C8B-B14F-4D97-AF65-F5344CB8AC3E}">
        <p14:creationId xmlns:p14="http://schemas.microsoft.com/office/powerpoint/2010/main" val="4119598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41EBE0-2940-5CE2-3551-56D7F74620EE}"/>
              </a:ext>
            </a:extLst>
          </p:cNvPr>
          <p:cNvSpPr>
            <a:spLocks noGrp="1"/>
          </p:cNvSpPr>
          <p:nvPr>
            <p:ph sz="quarter" idx="15"/>
          </p:nvPr>
        </p:nvSpPr>
        <p:spPr/>
        <p:txBody>
          <a:bodyPr/>
          <a:lstStyle/>
          <a:p>
            <a:r>
              <a:rPr lang="en-US" dirty="0"/>
              <a:t>The assessment of governance bodies</a:t>
            </a:r>
          </a:p>
          <a:p>
            <a:r>
              <a:rPr lang="en-US" sz="1200" dirty="0">
                <a:solidFill>
                  <a:srgbClr val="7030A0"/>
                </a:solidFill>
              </a:rPr>
              <a:t>The Regional Scout Committees and the World Scout Committee assessed the four meta-indicators. The total scores for each indicator exceeded 50%, and good progress was identified even if there is still work to achieve the objectives fully.</a:t>
            </a:r>
          </a:p>
          <a:p>
            <a:r>
              <a:rPr lang="en-US" sz="1200" dirty="0">
                <a:solidFill>
                  <a:srgbClr val="7030A0"/>
                </a:solidFill>
              </a:rPr>
              <a:t>Some verbatims of the committees</a:t>
            </a:r>
            <a:endParaRPr lang="fr-FR" sz="1200" dirty="0">
              <a:solidFill>
                <a:srgbClr val="7030A0"/>
              </a:solidFill>
            </a:endParaRPr>
          </a:p>
        </p:txBody>
      </p:sp>
      <p:pic>
        <p:nvPicPr>
          <p:cNvPr id="8" name="Espace réservé du contenu 7">
            <a:extLst>
              <a:ext uri="{FF2B5EF4-FFF2-40B4-BE49-F238E27FC236}">
                <a16:creationId xmlns:a16="http://schemas.microsoft.com/office/drawing/2014/main" id="{864B621A-6CB5-4388-BFA1-9F96E138E0DB}"/>
              </a:ext>
            </a:extLst>
          </p:cNvPr>
          <p:cNvPicPr>
            <a:picLocks noGrp="1" noChangeAspect="1"/>
          </p:cNvPicPr>
          <p:nvPr>
            <p:ph sz="quarter" idx="17"/>
          </p:nvPr>
        </p:nvPicPr>
        <p:blipFill>
          <a:blip r:embed="rId2"/>
          <a:stretch>
            <a:fillRect/>
          </a:stretch>
        </p:blipFill>
        <p:spPr>
          <a:xfrm>
            <a:off x="3303156" y="2784299"/>
            <a:ext cx="5029200" cy="1351556"/>
          </a:xfrm>
        </p:spPr>
      </p:pic>
      <p:sp>
        <p:nvSpPr>
          <p:cNvPr id="5" name="Espace réservé du texte 4">
            <a:extLst>
              <a:ext uri="{FF2B5EF4-FFF2-40B4-BE49-F238E27FC236}">
                <a16:creationId xmlns:a16="http://schemas.microsoft.com/office/drawing/2014/main" id="{BD12C2D3-4599-C9F5-FA69-D33774DBB2F4}"/>
              </a:ext>
            </a:extLst>
          </p:cNvPr>
          <p:cNvSpPr>
            <a:spLocks noGrp="1"/>
          </p:cNvSpPr>
          <p:nvPr>
            <p:ph type="body" idx="28"/>
          </p:nvPr>
        </p:nvSpPr>
        <p:spPr/>
        <p:txBody>
          <a:bodyPr/>
          <a:lstStyle/>
          <a:p>
            <a:r>
              <a:rPr lang="fr-FR" dirty="0" err="1"/>
              <a:t>metaindicators</a:t>
            </a:r>
            <a:endParaRPr lang="fr-FR" dirty="0"/>
          </a:p>
        </p:txBody>
      </p:sp>
      <p:sp>
        <p:nvSpPr>
          <p:cNvPr id="9" name="Rectangle 9">
            <a:extLst>
              <a:ext uri="{FF2B5EF4-FFF2-40B4-BE49-F238E27FC236}">
                <a16:creationId xmlns:a16="http://schemas.microsoft.com/office/drawing/2014/main" id="{09492B37-4175-C128-932B-0F9B218B8C20}"/>
              </a:ext>
            </a:extLst>
          </p:cNvPr>
          <p:cNvSpPr>
            <a:spLocks noChangeArrowheads="1"/>
          </p:cNvSpPr>
          <p:nvPr/>
        </p:nvSpPr>
        <p:spPr bwMode="auto">
          <a:xfrm>
            <a:off x="1994478"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F17B2AE-DF27-B1D0-3EBD-12F49A70E569}"/>
              </a:ext>
            </a:extLst>
          </p:cNvPr>
          <p:cNvSpPr>
            <a:spLocks noChangeArrowheads="1"/>
          </p:cNvSpPr>
          <p:nvPr/>
        </p:nvSpPr>
        <p:spPr bwMode="auto">
          <a:xfrm>
            <a:off x="3303156"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04DEC20B-BCF3-92BA-C6F5-055184FF2C62}"/>
              </a:ext>
            </a:extLst>
          </p:cNvPr>
          <p:cNvSpPr>
            <a:spLocks noChangeArrowheads="1"/>
          </p:cNvSpPr>
          <p:nvPr/>
        </p:nvSpPr>
        <p:spPr bwMode="auto">
          <a:xfrm>
            <a:off x="4611834"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93929C54-74C9-4329-F9B1-73201CF70D1E}"/>
              </a:ext>
            </a:extLst>
          </p:cNvPr>
          <p:cNvSpPr>
            <a:spLocks noChangeArrowheads="1"/>
          </p:cNvSpPr>
          <p:nvPr/>
        </p:nvSpPr>
        <p:spPr bwMode="auto">
          <a:xfrm>
            <a:off x="592051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24999497-D1C7-8E79-BAC5-B283F43089CA}"/>
              </a:ext>
            </a:extLst>
          </p:cNvPr>
          <p:cNvSpPr>
            <a:spLocks noChangeArrowheads="1"/>
          </p:cNvSpPr>
          <p:nvPr/>
        </p:nvSpPr>
        <p:spPr bwMode="auto">
          <a:xfrm>
            <a:off x="7229192"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FB2E1C63-A14C-B2B8-D077-B30FF2E4F4AC}"/>
              </a:ext>
            </a:extLst>
          </p:cNvPr>
          <p:cNvSpPr>
            <a:spLocks noChangeArrowheads="1"/>
          </p:cNvSpPr>
          <p:nvPr/>
        </p:nvSpPr>
        <p:spPr bwMode="auto">
          <a:xfrm>
            <a:off x="685800" y="622324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7C906BFB-4B7B-2B93-7671-15D7E290D22F}"/>
              </a:ext>
            </a:extLst>
          </p:cNvPr>
          <p:cNvGrpSpPr/>
          <p:nvPr/>
        </p:nvGrpSpPr>
        <p:grpSpPr>
          <a:xfrm>
            <a:off x="4609438" y="6170860"/>
            <a:ext cx="1229008" cy="119062"/>
            <a:chOff x="685800" y="6165890"/>
            <a:chExt cx="1229008" cy="119062"/>
          </a:xfrm>
        </p:grpSpPr>
        <p:sp>
          <p:nvSpPr>
            <p:cNvPr id="16" name="Rectangle 9">
              <a:extLst>
                <a:ext uri="{FF2B5EF4-FFF2-40B4-BE49-F238E27FC236}">
                  <a16:creationId xmlns:a16="http://schemas.microsoft.com/office/drawing/2014/main" id="{F6634F30-98B9-84C8-ACA6-A2E64F2D8BE3}"/>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4F573B7-6DB0-E39C-D4EF-C0D5B2AEE667}"/>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CB576881-1CC5-DB7A-FCB8-94D11CAD5764}"/>
              </a:ext>
            </a:extLst>
          </p:cNvPr>
          <p:cNvSpPr txBox="1"/>
          <p:nvPr/>
        </p:nvSpPr>
        <p:spPr>
          <a:xfrm>
            <a:off x="4599393" y="629236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2" name="Espace réservé du contenu 2">
            <a:extLst>
              <a:ext uri="{FF2B5EF4-FFF2-40B4-BE49-F238E27FC236}">
                <a16:creationId xmlns:a16="http://schemas.microsoft.com/office/drawing/2014/main" id="{D64E1819-A192-6576-25D9-2D3C3D20021F}"/>
              </a:ext>
            </a:extLst>
          </p:cNvPr>
          <p:cNvSpPr txBox="1">
            <a:spLocks/>
          </p:cNvSpPr>
          <p:nvPr/>
        </p:nvSpPr>
        <p:spPr>
          <a:xfrm>
            <a:off x="3377660" y="4132807"/>
            <a:ext cx="1080000" cy="123663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r>
              <a:rPr lang="en-US" sz="800" dirty="0">
                <a:solidFill>
                  <a:srgbClr val="7030A0"/>
                </a:solidFill>
              </a:rPr>
              <a:t>Looking at the past there were some active conflicts and I think that get’s down quite a bit in terms of less fighting with each other and more working together to achieve what we want = improvement</a:t>
            </a:r>
            <a:endParaRPr lang="fr-FR" sz="600" dirty="0">
              <a:solidFill>
                <a:srgbClr val="7030A0"/>
              </a:solidFill>
            </a:endParaRPr>
          </a:p>
        </p:txBody>
      </p:sp>
      <p:sp>
        <p:nvSpPr>
          <p:cNvPr id="7" name="Espace réservé du contenu 2">
            <a:extLst>
              <a:ext uri="{FF2B5EF4-FFF2-40B4-BE49-F238E27FC236}">
                <a16:creationId xmlns:a16="http://schemas.microsoft.com/office/drawing/2014/main" id="{EDFF11FA-2FF0-C46D-7BC7-37DE8161A968}"/>
              </a:ext>
            </a:extLst>
          </p:cNvPr>
          <p:cNvSpPr txBox="1">
            <a:spLocks/>
          </p:cNvSpPr>
          <p:nvPr/>
        </p:nvSpPr>
        <p:spPr>
          <a:xfrm>
            <a:off x="4673897" y="4141487"/>
            <a:ext cx="1080000" cy="123663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r>
              <a:rPr lang="en-US" sz="800" dirty="0">
                <a:solidFill>
                  <a:srgbClr val="7030A0"/>
                </a:solidFill>
              </a:rPr>
              <a:t>The pandemic helps us in the way of exposure. We have the image of being an active organization or better prepared to tackle some difficult situations. At the level of the countries, it helps us being recognize and be more important for our governments.</a:t>
            </a:r>
            <a:endParaRPr lang="fr-FR" sz="500" dirty="0">
              <a:solidFill>
                <a:srgbClr val="7030A0"/>
              </a:solidFill>
            </a:endParaRPr>
          </a:p>
        </p:txBody>
      </p:sp>
      <p:sp>
        <p:nvSpPr>
          <p:cNvPr id="20" name="Espace réservé du contenu 2">
            <a:extLst>
              <a:ext uri="{FF2B5EF4-FFF2-40B4-BE49-F238E27FC236}">
                <a16:creationId xmlns:a16="http://schemas.microsoft.com/office/drawing/2014/main" id="{C5BE11CE-28CD-E5BF-F01B-BA3673E8F616}"/>
              </a:ext>
            </a:extLst>
          </p:cNvPr>
          <p:cNvSpPr txBox="1">
            <a:spLocks/>
          </p:cNvSpPr>
          <p:nvPr/>
        </p:nvSpPr>
        <p:spPr>
          <a:xfrm>
            <a:off x="5995016" y="4132807"/>
            <a:ext cx="1080000" cy="154992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800" dirty="0">
                <a:solidFill>
                  <a:srgbClr val="7030A0"/>
                </a:solidFill>
              </a:rPr>
              <a:t>The humanitarianly issued that happened (Covid-19, climate change etc.) gave us an opportunity to do our best at that time. We were visible, providing humanitarian assistance during Covid, we are active in planting trees which reflect our support on issues of climate.</a:t>
            </a:r>
            <a:endParaRPr lang="fr-FR" sz="800" dirty="0">
              <a:solidFill>
                <a:srgbClr val="7030A0"/>
              </a:solidFill>
            </a:endParaRPr>
          </a:p>
        </p:txBody>
      </p:sp>
      <p:sp>
        <p:nvSpPr>
          <p:cNvPr id="21" name="Espace réservé du contenu 2">
            <a:extLst>
              <a:ext uri="{FF2B5EF4-FFF2-40B4-BE49-F238E27FC236}">
                <a16:creationId xmlns:a16="http://schemas.microsoft.com/office/drawing/2014/main" id="{25DB209E-BD25-B550-0CD2-1F0444102611}"/>
              </a:ext>
            </a:extLst>
          </p:cNvPr>
          <p:cNvSpPr txBox="1">
            <a:spLocks/>
          </p:cNvSpPr>
          <p:nvPr/>
        </p:nvSpPr>
        <p:spPr>
          <a:xfrm>
            <a:off x="7409013" y="4131541"/>
            <a:ext cx="1080000" cy="154992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800" dirty="0"/>
              <a:t>We had a significant influence as a movement but there are still things which can be done. We started to get to the external audiences and explaining what we do to other people, but we are still not there positioned in the education sector very well</a:t>
            </a:r>
            <a:r>
              <a:rPr lang="en-US" sz="800" dirty="0">
                <a:solidFill>
                  <a:srgbClr val="7030A0"/>
                </a:solidFill>
              </a:rPr>
              <a:t>.</a:t>
            </a:r>
            <a:endParaRPr lang="fr-FR" sz="800" dirty="0">
              <a:solidFill>
                <a:srgbClr val="7030A0"/>
              </a:solidFill>
            </a:endParaRPr>
          </a:p>
        </p:txBody>
      </p:sp>
    </p:spTree>
    <p:extLst>
      <p:ext uri="{BB962C8B-B14F-4D97-AF65-F5344CB8AC3E}">
        <p14:creationId xmlns:p14="http://schemas.microsoft.com/office/powerpoint/2010/main" val="81689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EB0F9B82-ADF3-0006-72AB-95CFD6E9B58E}"/>
              </a:ext>
            </a:extLst>
          </p:cNvPr>
          <p:cNvSpPr>
            <a:spLocks noGrp="1"/>
          </p:cNvSpPr>
          <p:nvPr>
            <p:ph type="body" idx="28"/>
          </p:nvPr>
        </p:nvSpPr>
        <p:spPr/>
        <p:txBody>
          <a:bodyPr/>
          <a:lstStyle/>
          <a:p>
            <a:r>
              <a:rPr lang="en-US" dirty="0">
                <a:solidFill>
                  <a:schemeClr val="accent3"/>
                </a:solidFill>
              </a:rPr>
              <a:t>introduction</a:t>
            </a:r>
          </a:p>
          <a:p>
            <a:endParaRPr lang="fr-FR" dirty="0"/>
          </a:p>
        </p:txBody>
      </p:sp>
      <p:sp>
        <p:nvSpPr>
          <p:cNvPr id="15" name="Content Placeholder 19">
            <a:extLst>
              <a:ext uri="{FF2B5EF4-FFF2-40B4-BE49-F238E27FC236}">
                <a16:creationId xmlns:a16="http://schemas.microsoft.com/office/drawing/2014/main" id="{5548589B-59FB-C268-AE88-A09DFA3F4695}"/>
              </a:ext>
            </a:extLst>
          </p:cNvPr>
          <p:cNvSpPr txBox="1">
            <a:spLocks/>
          </p:cNvSpPr>
          <p:nvPr/>
        </p:nvSpPr>
        <p:spPr>
          <a:xfrm>
            <a:off x="639567" y="2468367"/>
            <a:ext cx="5029200" cy="2914476"/>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GB" dirty="0"/>
              <a:t>DETECT-RESPOND-EVOLVE</a:t>
            </a:r>
          </a:p>
          <a:p>
            <a:pPr>
              <a:spcBef>
                <a:spcPts val="0"/>
              </a:spcBef>
              <a:spcAft>
                <a:spcPts val="0"/>
              </a:spcAft>
            </a:pPr>
            <a:r>
              <a:rPr lang="en-GB" sz="1200" dirty="0">
                <a:solidFill>
                  <a:srgbClr val="632862"/>
                </a:solidFill>
                <a:effectLst/>
              </a:rPr>
              <a:t>This work is intended to reflect on the day-to-day organisational activities of our Movement and to try to </a:t>
            </a:r>
            <a:r>
              <a:rPr lang="en-GB" sz="1200" b="1" dirty="0">
                <a:solidFill>
                  <a:srgbClr val="632862"/>
                </a:solidFill>
                <a:effectLst/>
              </a:rPr>
              <a:t>DETECT</a:t>
            </a:r>
            <a:r>
              <a:rPr lang="en-GB" sz="1200" dirty="0">
                <a:solidFill>
                  <a:srgbClr val="632862"/>
                </a:solidFill>
                <a:effectLst/>
              </a:rPr>
              <a:t> the changes that are expected in the coming decades and which may constitute threats or opportunities for WOSM.</a:t>
            </a:r>
          </a:p>
          <a:p>
            <a:pPr>
              <a:spcBef>
                <a:spcPts val="0"/>
              </a:spcBef>
              <a:spcAft>
                <a:spcPts val="0"/>
              </a:spcAft>
            </a:pPr>
            <a:endParaRPr lang="en-GB" sz="1200" dirty="0">
              <a:solidFill>
                <a:srgbClr val="632862"/>
              </a:solidFill>
              <a:effectLst/>
            </a:endParaRPr>
          </a:p>
          <a:p>
            <a:pPr>
              <a:spcBef>
                <a:spcPts val="0"/>
              </a:spcBef>
              <a:spcAft>
                <a:spcPts val="0"/>
              </a:spcAft>
            </a:pPr>
            <a:r>
              <a:rPr lang="en-GB" sz="1200" dirty="0">
                <a:solidFill>
                  <a:srgbClr val="632862"/>
                </a:solidFill>
                <a:effectLst/>
              </a:rPr>
              <a:t>This step is crucial to </a:t>
            </a:r>
            <a:r>
              <a:rPr lang="en-GB" sz="1200" b="1" dirty="0">
                <a:solidFill>
                  <a:srgbClr val="632862"/>
                </a:solidFill>
                <a:effectLst/>
              </a:rPr>
              <a:t>RESPOND</a:t>
            </a:r>
            <a:r>
              <a:rPr lang="en-GB" sz="1200" dirty="0">
                <a:solidFill>
                  <a:srgbClr val="632862"/>
                </a:solidFill>
                <a:effectLst/>
              </a:rPr>
              <a:t> to the implications and consequences of future changes. The ultimate goal is to adapt to new realities successfully and to </a:t>
            </a:r>
            <a:r>
              <a:rPr lang="en-GB" sz="1200" b="1" dirty="0">
                <a:solidFill>
                  <a:srgbClr val="632862"/>
                </a:solidFill>
                <a:effectLst/>
              </a:rPr>
              <a:t>EVOLVE</a:t>
            </a:r>
            <a:r>
              <a:rPr lang="en-GB" sz="1200" dirty="0">
                <a:solidFill>
                  <a:srgbClr val="632862"/>
                </a:solidFill>
                <a:effectLst/>
              </a:rPr>
              <a:t> while preserving the values and ideals of Scouting expressed by the Founder.</a:t>
            </a:r>
          </a:p>
          <a:p>
            <a:pPr>
              <a:spcBef>
                <a:spcPts val="0"/>
              </a:spcBef>
              <a:spcAft>
                <a:spcPts val="0"/>
              </a:spcAft>
            </a:pPr>
            <a:endParaRPr lang="en-GB" sz="1200" dirty="0">
              <a:solidFill>
                <a:srgbClr val="632862"/>
              </a:solidFill>
              <a:effectLst/>
            </a:endParaRPr>
          </a:p>
          <a:p>
            <a:pPr>
              <a:spcBef>
                <a:spcPts val="0"/>
              </a:spcBef>
              <a:spcAft>
                <a:spcPts val="0"/>
              </a:spcAft>
            </a:pPr>
            <a:r>
              <a:rPr lang="en-GB" sz="1200" dirty="0">
                <a:solidFill>
                  <a:srgbClr val="632862"/>
                </a:solidFill>
                <a:effectLst/>
              </a:rPr>
              <a:t>We should not limit ourselves to listing the trends but to outlining their systemic problems. We have highlighted what we believe are the systemic drivers of Scouting's future.</a:t>
            </a:r>
          </a:p>
          <a:p>
            <a:pPr lvl="2"/>
            <a:endParaRPr lang="en-GB" dirty="0"/>
          </a:p>
          <a:p>
            <a:pPr lvl="2"/>
            <a:endParaRPr lang="en-GB" dirty="0"/>
          </a:p>
          <a:p>
            <a:pPr lvl="4"/>
            <a:endParaRPr lang="en-GB" dirty="0"/>
          </a:p>
        </p:txBody>
      </p:sp>
      <p:sp>
        <p:nvSpPr>
          <p:cNvPr id="16" name="Rectangle 15">
            <a:extLst>
              <a:ext uri="{FF2B5EF4-FFF2-40B4-BE49-F238E27FC236}">
                <a16:creationId xmlns:a16="http://schemas.microsoft.com/office/drawing/2014/main" id="{EE2FD273-0ED7-C016-42D4-59C500C1EA4A}"/>
              </a:ext>
            </a:extLst>
          </p:cNvPr>
          <p:cNvSpPr/>
          <p:nvPr/>
        </p:nvSpPr>
        <p:spPr>
          <a:xfrm>
            <a:off x="6172199" y="2971800"/>
            <a:ext cx="2286001" cy="2743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92278F"/>
                </a:solidFill>
                <a:effectLst/>
              </a:rPr>
              <a:t>The challenge of DETECTION is not just about current short-term main trends, BUT it’s also a matter of weak signals and non-linear changes.</a:t>
            </a:r>
            <a:endParaRPr lang="en-US" sz="1400" b="1" dirty="0">
              <a:solidFill>
                <a:srgbClr val="92278F"/>
              </a:solidFill>
              <a:latin typeface="Franklin Gothic Demi Cond" panose="020B0706030402020204" pitchFamily="34" charset="0"/>
            </a:endParaRPr>
          </a:p>
        </p:txBody>
      </p:sp>
      <p:sp>
        <p:nvSpPr>
          <p:cNvPr id="30" name="Rectangle 9">
            <a:extLst>
              <a:ext uri="{FF2B5EF4-FFF2-40B4-BE49-F238E27FC236}">
                <a16:creationId xmlns:a16="http://schemas.microsoft.com/office/drawing/2014/main" id="{CF714603-B9C5-CB27-B137-D34CE406D589}"/>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B5A03239-FDC6-C537-F1C9-53F681EC14A0}"/>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8B508451-FFB0-333B-46D3-9F186BDC0873}"/>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2E6AD694-1CC1-AEA7-0290-1BCAF6E2B5B0}"/>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71D32112-9DB7-E631-DC7F-5E8D1542D1F2}"/>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35568010-D091-34F7-8011-B48C1829B46E}"/>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TextBox 37">
            <a:extLst>
              <a:ext uri="{FF2B5EF4-FFF2-40B4-BE49-F238E27FC236}">
                <a16:creationId xmlns:a16="http://schemas.microsoft.com/office/drawing/2014/main" id="{0CCEA5D1-9738-8440-88AE-8760CCC4AF2F}"/>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01</a:t>
            </a:r>
          </a:p>
        </p:txBody>
      </p:sp>
      <p:grpSp>
        <p:nvGrpSpPr>
          <p:cNvPr id="2" name="Group 34">
            <a:extLst>
              <a:ext uri="{FF2B5EF4-FFF2-40B4-BE49-F238E27FC236}">
                <a16:creationId xmlns:a16="http://schemas.microsoft.com/office/drawing/2014/main" id="{84F1645D-239D-34BA-0799-19A5EB92B937}"/>
              </a:ext>
            </a:extLst>
          </p:cNvPr>
          <p:cNvGrpSpPr/>
          <p:nvPr/>
        </p:nvGrpSpPr>
        <p:grpSpPr>
          <a:xfrm>
            <a:off x="685800" y="6165890"/>
            <a:ext cx="1229008" cy="119062"/>
            <a:chOff x="685800" y="6165890"/>
            <a:chExt cx="1229008" cy="119062"/>
          </a:xfrm>
        </p:grpSpPr>
        <p:sp>
          <p:nvSpPr>
            <p:cNvPr id="3" name="Rectangle 9">
              <a:extLst>
                <a:ext uri="{FF2B5EF4-FFF2-40B4-BE49-F238E27FC236}">
                  <a16:creationId xmlns:a16="http://schemas.microsoft.com/office/drawing/2014/main" id="{6FD7053A-F7D2-C46E-C611-95F237F9BF09}"/>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8">
              <a:extLst>
                <a:ext uri="{FF2B5EF4-FFF2-40B4-BE49-F238E27FC236}">
                  <a16:creationId xmlns:a16="http://schemas.microsoft.com/office/drawing/2014/main" id="{7ABFBF00-E918-0149-EE6D-0D65DB5995F3}"/>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08639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7328552" cy="2746756"/>
          </a:xfrm>
        </p:spPr>
        <p:txBody>
          <a:bodyPr/>
          <a:lstStyle/>
          <a:p>
            <a:pPr lvl="1"/>
            <a:r>
              <a:rPr lang="en-GB" sz="6600" dirty="0">
                <a:latin typeface="Calibri" panose="020F0502020204030204" pitchFamily="34" charset="0"/>
                <a:ea typeface="Calibri" panose="020F0502020204030204" pitchFamily="34" charset="0"/>
                <a:cs typeface="Arial" panose="020B0604020202020204" pitchFamily="34" charset="0"/>
              </a:rPr>
              <a:t>e</a:t>
            </a:r>
            <a:r>
              <a:rPr lang="en-GB" sz="6600" dirty="0">
                <a:effectLst/>
                <a:latin typeface="Calibri" panose="020F0502020204030204" pitchFamily="34" charset="0"/>
                <a:ea typeface="Calibri" panose="020F0502020204030204" pitchFamily="34" charset="0"/>
                <a:cs typeface="Arial" panose="020B0604020202020204" pitchFamily="34" charset="0"/>
              </a:rPr>
              <a:t>lements that need to be improved</a:t>
            </a:r>
            <a:endParaRPr lang="en-US" sz="4000" dirty="0"/>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b.</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endParaRPr lang="fr-FR" sz="2000" dirty="0"/>
          </a:p>
        </p:txBody>
      </p:sp>
      <p:sp>
        <p:nvSpPr>
          <p:cNvPr id="3" name="Text Placeholder 4">
            <a:extLst>
              <a:ext uri="{FF2B5EF4-FFF2-40B4-BE49-F238E27FC236}">
                <a16:creationId xmlns:a16="http://schemas.microsoft.com/office/drawing/2014/main" id="{A4D818F8-893B-067E-62A5-DD27BAF28B34}"/>
              </a:ext>
            </a:extLst>
          </p:cNvPr>
          <p:cNvSpPr txBox="1">
            <a:spLocks/>
          </p:cNvSpPr>
          <p:nvPr/>
        </p:nvSpPr>
        <p:spPr>
          <a:xfrm>
            <a:off x="806868" y="32799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457200" lvl="1">
              <a:lnSpc>
                <a:spcPct val="107000"/>
              </a:lnSpc>
              <a:buNone/>
            </a:pPr>
            <a:r>
              <a:rPr lang="en-GB" sz="2000" dirty="0">
                <a:latin typeface="Calibri" panose="020F0502020204030204" pitchFamily="34" charset="0"/>
                <a:ea typeface="Calibri" panose="020F0502020204030204" pitchFamily="34" charset="0"/>
                <a:cs typeface="Arial" panose="020B0604020202020204" pitchFamily="34" charset="0"/>
              </a:rPr>
              <a:t>f</a:t>
            </a:r>
            <a:r>
              <a:rPr lang="en-GB" sz="2000" dirty="0">
                <a:effectLst/>
                <a:latin typeface="Calibri" panose="020F0502020204030204" pitchFamily="34" charset="0"/>
                <a:ea typeface="Calibri" panose="020F0502020204030204" pitchFamily="34" charset="0"/>
                <a:cs typeface="Arial" panose="020B0604020202020204" pitchFamily="34" charset="0"/>
              </a:rPr>
              <a:t>ocus groups </a:t>
            </a:r>
          </a:p>
          <a:p>
            <a:pPr marL="457200" lvl="1">
              <a:lnSpc>
                <a:spcPct val="107000"/>
              </a:lnSpc>
              <a:buNone/>
            </a:pP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sz="1600" dirty="0"/>
          </a:p>
        </p:txBody>
      </p:sp>
    </p:spTree>
    <p:extLst>
      <p:ext uri="{BB962C8B-B14F-4D97-AF65-F5344CB8AC3E}">
        <p14:creationId xmlns:p14="http://schemas.microsoft.com/office/powerpoint/2010/main" val="2566792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19009-C79F-3FCF-E551-8CF05FFAC260}"/>
              </a:ext>
            </a:extLst>
          </p:cNvPr>
          <p:cNvSpPr>
            <a:spLocks noGrp="1"/>
          </p:cNvSpPr>
          <p:nvPr>
            <p:ph type="title"/>
          </p:nvPr>
        </p:nvSpPr>
        <p:spPr/>
        <p:txBody>
          <a:bodyPr/>
          <a:lstStyle/>
          <a:p>
            <a:r>
              <a:rPr lang="en-US" sz="2800" dirty="0"/>
              <a:t>from volunteers (governing bodies and NSOs)</a:t>
            </a:r>
            <a:r>
              <a:rPr lang="fr-FR" sz="2800" dirty="0"/>
              <a:t> </a:t>
            </a:r>
          </a:p>
        </p:txBody>
      </p:sp>
      <p:sp>
        <p:nvSpPr>
          <p:cNvPr id="6" name="Espace réservé du texte 5">
            <a:extLst>
              <a:ext uri="{FF2B5EF4-FFF2-40B4-BE49-F238E27FC236}">
                <a16:creationId xmlns:a16="http://schemas.microsoft.com/office/drawing/2014/main" id="{1D0349DD-1469-3BB6-4306-748E379AE349}"/>
              </a:ext>
            </a:extLst>
          </p:cNvPr>
          <p:cNvSpPr>
            <a:spLocks noGrp="1"/>
          </p:cNvSpPr>
          <p:nvPr>
            <p:ph type="body" idx="28"/>
          </p:nvPr>
        </p:nvSpPr>
        <p:spPr/>
        <p:txBody>
          <a:bodyPr/>
          <a:lstStyle/>
          <a:p>
            <a:r>
              <a:rPr lang="fr-FR" dirty="0"/>
              <a:t>challenges, </a:t>
            </a:r>
            <a:r>
              <a:rPr lang="fr-FR" dirty="0" err="1"/>
              <a:t>needs</a:t>
            </a:r>
            <a:r>
              <a:rPr lang="fr-FR" dirty="0"/>
              <a:t> and </a:t>
            </a:r>
            <a:r>
              <a:rPr lang="fr-FR" dirty="0" err="1"/>
              <a:t>improvements</a:t>
            </a:r>
            <a:endParaRPr lang="fr-FR" dirty="0"/>
          </a:p>
        </p:txBody>
      </p:sp>
      <p:pic>
        <p:nvPicPr>
          <p:cNvPr id="8" name="Image 7">
            <a:extLst>
              <a:ext uri="{FF2B5EF4-FFF2-40B4-BE49-F238E27FC236}">
                <a16:creationId xmlns:a16="http://schemas.microsoft.com/office/drawing/2014/main" id="{E0ABE27F-A615-8FAF-3312-67E3B4ABBC03}"/>
              </a:ext>
            </a:extLst>
          </p:cNvPr>
          <p:cNvPicPr>
            <a:picLocks noChangeAspect="1"/>
          </p:cNvPicPr>
          <p:nvPr/>
        </p:nvPicPr>
        <p:blipFill>
          <a:blip r:embed="rId2"/>
          <a:stretch>
            <a:fillRect/>
          </a:stretch>
        </p:blipFill>
        <p:spPr>
          <a:xfrm>
            <a:off x="390125" y="1634425"/>
            <a:ext cx="8458200" cy="4751958"/>
          </a:xfrm>
          <a:prstGeom prst="rect">
            <a:avLst/>
          </a:prstGeom>
        </p:spPr>
      </p:pic>
      <p:sp>
        <p:nvSpPr>
          <p:cNvPr id="9" name="Rectangle 9">
            <a:extLst>
              <a:ext uri="{FF2B5EF4-FFF2-40B4-BE49-F238E27FC236}">
                <a16:creationId xmlns:a16="http://schemas.microsoft.com/office/drawing/2014/main" id="{DEC2E26F-0923-7F32-FB6D-999AA586EF6B}"/>
              </a:ext>
            </a:extLst>
          </p:cNvPr>
          <p:cNvSpPr>
            <a:spLocks noChangeArrowheads="1"/>
          </p:cNvSpPr>
          <p:nvPr/>
        </p:nvSpPr>
        <p:spPr bwMode="auto">
          <a:xfrm>
            <a:off x="1994478"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AB79A777-4FCE-0C18-E2B5-5EFB51789227}"/>
              </a:ext>
            </a:extLst>
          </p:cNvPr>
          <p:cNvSpPr>
            <a:spLocks noChangeArrowheads="1"/>
          </p:cNvSpPr>
          <p:nvPr/>
        </p:nvSpPr>
        <p:spPr bwMode="auto">
          <a:xfrm>
            <a:off x="3303156"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E2DF313E-83D3-E7AF-9BDF-C9C4D96CDB29}"/>
              </a:ext>
            </a:extLst>
          </p:cNvPr>
          <p:cNvSpPr>
            <a:spLocks noChangeArrowheads="1"/>
          </p:cNvSpPr>
          <p:nvPr/>
        </p:nvSpPr>
        <p:spPr bwMode="auto">
          <a:xfrm>
            <a:off x="4611834"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D6542205-87EF-58E3-C590-C25569535F35}"/>
              </a:ext>
            </a:extLst>
          </p:cNvPr>
          <p:cNvSpPr>
            <a:spLocks noChangeArrowheads="1"/>
          </p:cNvSpPr>
          <p:nvPr/>
        </p:nvSpPr>
        <p:spPr bwMode="auto">
          <a:xfrm>
            <a:off x="592051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15D839A-B3FA-8032-24AE-9A22B89B1587}"/>
              </a:ext>
            </a:extLst>
          </p:cNvPr>
          <p:cNvSpPr>
            <a:spLocks noChangeArrowheads="1"/>
          </p:cNvSpPr>
          <p:nvPr/>
        </p:nvSpPr>
        <p:spPr bwMode="auto">
          <a:xfrm>
            <a:off x="722919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493D7BF8-B359-9D4D-A618-74D9B20F5211}"/>
              </a:ext>
            </a:extLst>
          </p:cNvPr>
          <p:cNvSpPr>
            <a:spLocks noChangeArrowheads="1"/>
          </p:cNvSpPr>
          <p:nvPr/>
        </p:nvSpPr>
        <p:spPr bwMode="auto">
          <a:xfrm>
            <a:off x="685800"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AC129C0B-FD39-1D60-FAC0-D2213C2369F8}"/>
              </a:ext>
            </a:extLst>
          </p:cNvPr>
          <p:cNvGrpSpPr/>
          <p:nvPr/>
        </p:nvGrpSpPr>
        <p:grpSpPr>
          <a:xfrm>
            <a:off x="4609438" y="6236562"/>
            <a:ext cx="1229008" cy="119062"/>
            <a:chOff x="685800" y="6165890"/>
            <a:chExt cx="1229008" cy="119062"/>
          </a:xfrm>
        </p:grpSpPr>
        <p:sp>
          <p:nvSpPr>
            <p:cNvPr id="16" name="Rectangle 9">
              <a:extLst>
                <a:ext uri="{FF2B5EF4-FFF2-40B4-BE49-F238E27FC236}">
                  <a16:creationId xmlns:a16="http://schemas.microsoft.com/office/drawing/2014/main" id="{6E118CBD-B5B0-CCF0-048C-437715304F6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E7874CF-B5B0-92C2-BEBC-6816F961C626}"/>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95320A7B-C7CF-35DA-0A94-EF27000249BC}"/>
              </a:ext>
            </a:extLst>
          </p:cNvPr>
          <p:cNvSpPr txBox="1"/>
          <p:nvPr/>
        </p:nvSpPr>
        <p:spPr>
          <a:xfrm>
            <a:off x="4599393" y="6358062"/>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Tree>
    <p:extLst>
      <p:ext uri="{BB962C8B-B14F-4D97-AF65-F5344CB8AC3E}">
        <p14:creationId xmlns:p14="http://schemas.microsoft.com/office/powerpoint/2010/main" val="4148556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19009-C79F-3FCF-E551-8CF05FFAC260}"/>
              </a:ext>
            </a:extLst>
          </p:cNvPr>
          <p:cNvSpPr>
            <a:spLocks noGrp="1"/>
          </p:cNvSpPr>
          <p:nvPr>
            <p:ph type="title"/>
          </p:nvPr>
        </p:nvSpPr>
        <p:spPr/>
        <p:txBody>
          <a:bodyPr/>
          <a:lstStyle/>
          <a:p>
            <a:r>
              <a:rPr lang="en-US" sz="2800" dirty="0"/>
              <a:t>from lead world professionals (SMT)</a:t>
            </a:r>
            <a:endParaRPr lang="fr-FR" sz="2800" dirty="0"/>
          </a:p>
        </p:txBody>
      </p:sp>
      <p:sp>
        <p:nvSpPr>
          <p:cNvPr id="6" name="Espace réservé du texte 5">
            <a:extLst>
              <a:ext uri="{FF2B5EF4-FFF2-40B4-BE49-F238E27FC236}">
                <a16:creationId xmlns:a16="http://schemas.microsoft.com/office/drawing/2014/main" id="{1D0349DD-1469-3BB6-4306-748E379AE349}"/>
              </a:ext>
            </a:extLst>
          </p:cNvPr>
          <p:cNvSpPr>
            <a:spLocks noGrp="1"/>
          </p:cNvSpPr>
          <p:nvPr>
            <p:ph type="body" idx="28"/>
          </p:nvPr>
        </p:nvSpPr>
        <p:spPr/>
        <p:txBody>
          <a:bodyPr/>
          <a:lstStyle/>
          <a:p>
            <a:r>
              <a:rPr lang="fr-FR" dirty="0"/>
              <a:t>challenges, </a:t>
            </a:r>
            <a:r>
              <a:rPr lang="fr-FR" dirty="0" err="1"/>
              <a:t>needs</a:t>
            </a:r>
            <a:r>
              <a:rPr lang="fr-FR" dirty="0"/>
              <a:t> and </a:t>
            </a:r>
            <a:r>
              <a:rPr lang="fr-FR" dirty="0" err="1"/>
              <a:t>improvements</a:t>
            </a:r>
            <a:endParaRPr lang="fr-FR" dirty="0"/>
          </a:p>
        </p:txBody>
      </p:sp>
      <p:sp>
        <p:nvSpPr>
          <p:cNvPr id="9" name="Rectangle 9">
            <a:extLst>
              <a:ext uri="{FF2B5EF4-FFF2-40B4-BE49-F238E27FC236}">
                <a16:creationId xmlns:a16="http://schemas.microsoft.com/office/drawing/2014/main" id="{DEC2E26F-0923-7F32-FB6D-999AA586EF6B}"/>
              </a:ext>
            </a:extLst>
          </p:cNvPr>
          <p:cNvSpPr>
            <a:spLocks noChangeArrowheads="1"/>
          </p:cNvSpPr>
          <p:nvPr/>
        </p:nvSpPr>
        <p:spPr bwMode="auto">
          <a:xfrm>
            <a:off x="1994478"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AB79A777-4FCE-0C18-E2B5-5EFB51789227}"/>
              </a:ext>
            </a:extLst>
          </p:cNvPr>
          <p:cNvSpPr>
            <a:spLocks noChangeArrowheads="1"/>
          </p:cNvSpPr>
          <p:nvPr/>
        </p:nvSpPr>
        <p:spPr bwMode="auto">
          <a:xfrm>
            <a:off x="3303156"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E2DF313E-83D3-E7AF-9BDF-C9C4D96CDB29}"/>
              </a:ext>
            </a:extLst>
          </p:cNvPr>
          <p:cNvSpPr>
            <a:spLocks noChangeArrowheads="1"/>
          </p:cNvSpPr>
          <p:nvPr/>
        </p:nvSpPr>
        <p:spPr bwMode="auto">
          <a:xfrm>
            <a:off x="4611834"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D6542205-87EF-58E3-C590-C25569535F35}"/>
              </a:ext>
            </a:extLst>
          </p:cNvPr>
          <p:cNvSpPr>
            <a:spLocks noChangeArrowheads="1"/>
          </p:cNvSpPr>
          <p:nvPr/>
        </p:nvSpPr>
        <p:spPr bwMode="auto">
          <a:xfrm>
            <a:off x="592051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15D839A-B3FA-8032-24AE-9A22B89B1587}"/>
              </a:ext>
            </a:extLst>
          </p:cNvPr>
          <p:cNvSpPr>
            <a:spLocks noChangeArrowheads="1"/>
          </p:cNvSpPr>
          <p:nvPr/>
        </p:nvSpPr>
        <p:spPr bwMode="auto">
          <a:xfrm>
            <a:off x="722919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493D7BF8-B359-9D4D-A618-74D9B20F5211}"/>
              </a:ext>
            </a:extLst>
          </p:cNvPr>
          <p:cNvSpPr>
            <a:spLocks noChangeArrowheads="1"/>
          </p:cNvSpPr>
          <p:nvPr/>
        </p:nvSpPr>
        <p:spPr bwMode="auto">
          <a:xfrm>
            <a:off x="685800"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AC129C0B-FD39-1D60-FAC0-D2213C2369F8}"/>
              </a:ext>
            </a:extLst>
          </p:cNvPr>
          <p:cNvGrpSpPr/>
          <p:nvPr/>
        </p:nvGrpSpPr>
        <p:grpSpPr>
          <a:xfrm>
            <a:off x="4609438" y="6236562"/>
            <a:ext cx="1229008" cy="119062"/>
            <a:chOff x="685800" y="6165890"/>
            <a:chExt cx="1229008" cy="119062"/>
          </a:xfrm>
        </p:grpSpPr>
        <p:sp>
          <p:nvSpPr>
            <p:cNvPr id="16" name="Rectangle 9">
              <a:extLst>
                <a:ext uri="{FF2B5EF4-FFF2-40B4-BE49-F238E27FC236}">
                  <a16:creationId xmlns:a16="http://schemas.microsoft.com/office/drawing/2014/main" id="{6E118CBD-B5B0-CCF0-048C-437715304F6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E7874CF-B5B0-92C2-BEBC-6816F961C626}"/>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95320A7B-C7CF-35DA-0A94-EF27000249BC}"/>
              </a:ext>
            </a:extLst>
          </p:cNvPr>
          <p:cNvSpPr txBox="1"/>
          <p:nvPr/>
        </p:nvSpPr>
        <p:spPr>
          <a:xfrm>
            <a:off x="4599393" y="6358062"/>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pic>
        <p:nvPicPr>
          <p:cNvPr id="19" name="Image 18">
            <a:extLst>
              <a:ext uri="{FF2B5EF4-FFF2-40B4-BE49-F238E27FC236}">
                <a16:creationId xmlns:a16="http://schemas.microsoft.com/office/drawing/2014/main" id="{7AEE209A-58DD-3D45-3D49-E1BC37895F17}"/>
              </a:ext>
            </a:extLst>
          </p:cNvPr>
          <p:cNvPicPr>
            <a:picLocks noChangeAspect="1"/>
          </p:cNvPicPr>
          <p:nvPr/>
        </p:nvPicPr>
        <p:blipFill>
          <a:blip r:embed="rId2"/>
          <a:stretch>
            <a:fillRect/>
          </a:stretch>
        </p:blipFill>
        <p:spPr>
          <a:xfrm>
            <a:off x="580398" y="1602438"/>
            <a:ext cx="8191272" cy="4709809"/>
          </a:xfrm>
          <a:prstGeom prst="rect">
            <a:avLst/>
          </a:prstGeom>
        </p:spPr>
      </p:pic>
    </p:spTree>
    <p:extLst>
      <p:ext uri="{BB962C8B-B14F-4D97-AF65-F5344CB8AC3E}">
        <p14:creationId xmlns:p14="http://schemas.microsoft.com/office/powerpoint/2010/main" val="274689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5571520" cy="2746756"/>
          </a:xfrm>
        </p:spPr>
        <p:txBody>
          <a:bodyPr/>
          <a:lstStyle/>
          <a:p>
            <a:pPr marL="457200" lvl="1">
              <a:lnSpc>
                <a:spcPct val="107000"/>
              </a:lnSpc>
              <a:buNone/>
            </a:pPr>
            <a:r>
              <a:rPr lang="en-GB" sz="6600" dirty="0">
                <a:effectLst/>
                <a:latin typeface="Calibri" panose="020F0502020204030204" pitchFamily="34" charset="0"/>
                <a:ea typeface="Calibri" panose="020F0502020204030204" pitchFamily="34" charset="0"/>
                <a:cs typeface="Arial" panose="020B0604020202020204" pitchFamily="34" charset="0"/>
              </a:rPr>
              <a:t>How do others see us?</a:t>
            </a:r>
          </a:p>
          <a:p>
            <a:endParaRPr lang="en-GB" sz="4000" dirty="0"/>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C.</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fr-FR" sz="1600" dirty="0"/>
          </a:p>
        </p:txBody>
      </p:sp>
    </p:spTree>
    <p:extLst>
      <p:ext uri="{BB962C8B-B14F-4D97-AF65-F5344CB8AC3E}">
        <p14:creationId xmlns:p14="http://schemas.microsoft.com/office/powerpoint/2010/main" val="4239219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0BE736B4-6496-02F0-CFFB-469C6E867294}"/>
              </a:ext>
            </a:extLst>
          </p:cNvPr>
          <p:cNvSpPr>
            <a:spLocks noGrp="1"/>
          </p:cNvSpPr>
          <p:nvPr>
            <p:ph type="body" idx="28"/>
          </p:nvPr>
        </p:nvSpPr>
        <p:spPr/>
        <p:txBody>
          <a:bodyPr/>
          <a:lstStyle/>
          <a:p>
            <a:r>
              <a:rPr lang="fr-FR" dirty="0"/>
              <a:t>how do </a:t>
            </a:r>
            <a:r>
              <a:rPr lang="fr-FR" dirty="0" err="1"/>
              <a:t>partners</a:t>
            </a:r>
            <a:r>
              <a:rPr lang="fr-FR" dirty="0"/>
              <a:t> </a:t>
            </a:r>
            <a:r>
              <a:rPr lang="fr-FR" dirty="0" err="1"/>
              <a:t>see</a:t>
            </a:r>
            <a:r>
              <a:rPr lang="fr-FR" dirty="0"/>
              <a:t> us?</a:t>
            </a:r>
          </a:p>
        </p:txBody>
      </p:sp>
      <p:pic>
        <p:nvPicPr>
          <p:cNvPr id="9" name="Image 8">
            <a:extLst>
              <a:ext uri="{FF2B5EF4-FFF2-40B4-BE49-F238E27FC236}">
                <a16:creationId xmlns:a16="http://schemas.microsoft.com/office/drawing/2014/main" id="{C8891CD4-6528-171F-5727-7F0B02BF77A5}"/>
              </a:ext>
            </a:extLst>
          </p:cNvPr>
          <p:cNvPicPr>
            <a:picLocks noChangeAspect="1"/>
          </p:cNvPicPr>
          <p:nvPr/>
        </p:nvPicPr>
        <p:blipFill>
          <a:blip r:embed="rId2"/>
          <a:stretch>
            <a:fillRect/>
          </a:stretch>
        </p:blipFill>
        <p:spPr>
          <a:xfrm>
            <a:off x="803365" y="1755850"/>
            <a:ext cx="7360529" cy="4326191"/>
          </a:xfrm>
          <a:prstGeom prst="rect">
            <a:avLst/>
          </a:prstGeom>
        </p:spPr>
      </p:pic>
      <p:sp>
        <p:nvSpPr>
          <p:cNvPr id="2" name="Titre 6">
            <a:extLst>
              <a:ext uri="{FF2B5EF4-FFF2-40B4-BE49-F238E27FC236}">
                <a16:creationId xmlns:a16="http://schemas.microsoft.com/office/drawing/2014/main" id="{8DFF1982-5921-C814-AFB1-8DCE61272E33}"/>
              </a:ext>
            </a:extLst>
          </p:cNvPr>
          <p:cNvSpPr>
            <a:spLocks noGrp="1"/>
          </p:cNvSpPr>
          <p:nvPr>
            <p:ph type="title"/>
          </p:nvPr>
        </p:nvSpPr>
        <p:spPr>
          <a:xfrm>
            <a:off x="685800" y="1142999"/>
            <a:ext cx="7772400" cy="914402"/>
          </a:xfrm>
        </p:spPr>
        <p:txBody>
          <a:bodyPr/>
          <a:lstStyle/>
          <a:p>
            <a:r>
              <a:rPr lang="fr-FR" dirty="0"/>
              <a:t>Big six and global </a:t>
            </a:r>
            <a:r>
              <a:rPr lang="fr-FR" dirty="0" err="1"/>
              <a:t>partners</a:t>
            </a:r>
            <a:endParaRPr lang="fr-FR" dirty="0"/>
          </a:p>
        </p:txBody>
      </p:sp>
      <p:sp>
        <p:nvSpPr>
          <p:cNvPr id="20" name="Rectangle 9">
            <a:extLst>
              <a:ext uri="{FF2B5EF4-FFF2-40B4-BE49-F238E27FC236}">
                <a16:creationId xmlns:a16="http://schemas.microsoft.com/office/drawing/2014/main" id="{DEC2E26F-0923-7F32-FB6D-999AA586EF6B}"/>
              </a:ext>
            </a:extLst>
          </p:cNvPr>
          <p:cNvSpPr>
            <a:spLocks noChangeArrowheads="1"/>
          </p:cNvSpPr>
          <p:nvPr/>
        </p:nvSpPr>
        <p:spPr bwMode="auto">
          <a:xfrm>
            <a:off x="1994478"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AB79A777-4FCE-0C18-E2B5-5EFB51789227}"/>
              </a:ext>
            </a:extLst>
          </p:cNvPr>
          <p:cNvSpPr>
            <a:spLocks noChangeArrowheads="1"/>
          </p:cNvSpPr>
          <p:nvPr/>
        </p:nvSpPr>
        <p:spPr bwMode="auto">
          <a:xfrm>
            <a:off x="3303156"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2DF313E-83D3-E7AF-9BDF-C9C4D96CDB29}"/>
              </a:ext>
            </a:extLst>
          </p:cNvPr>
          <p:cNvSpPr>
            <a:spLocks noChangeArrowheads="1"/>
          </p:cNvSpPr>
          <p:nvPr/>
        </p:nvSpPr>
        <p:spPr bwMode="auto">
          <a:xfrm>
            <a:off x="4611834"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D6542205-87EF-58E3-C590-C25569535F35}"/>
              </a:ext>
            </a:extLst>
          </p:cNvPr>
          <p:cNvSpPr>
            <a:spLocks noChangeArrowheads="1"/>
          </p:cNvSpPr>
          <p:nvPr/>
        </p:nvSpPr>
        <p:spPr bwMode="auto">
          <a:xfrm>
            <a:off x="592051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815D839A-B3FA-8032-24AE-9A22B89B1587}"/>
              </a:ext>
            </a:extLst>
          </p:cNvPr>
          <p:cNvSpPr>
            <a:spLocks noChangeArrowheads="1"/>
          </p:cNvSpPr>
          <p:nvPr/>
        </p:nvSpPr>
        <p:spPr bwMode="auto">
          <a:xfrm>
            <a:off x="722919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493D7BF8-B359-9D4D-A618-74D9B20F5211}"/>
              </a:ext>
            </a:extLst>
          </p:cNvPr>
          <p:cNvSpPr>
            <a:spLocks noChangeArrowheads="1"/>
          </p:cNvSpPr>
          <p:nvPr/>
        </p:nvSpPr>
        <p:spPr bwMode="auto">
          <a:xfrm>
            <a:off x="685800"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38">
            <a:extLst>
              <a:ext uri="{FF2B5EF4-FFF2-40B4-BE49-F238E27FC236}">
                <a16:creationId xmlns:a16="http://schemas.microsoft.com/office/drawing/2014/main" id="{AC129C0B-FD39-1D60-FAC0-D2213C2369F8}"/>
              </a:ext>
            </a:extLst>
          </p:cNvPr>
          <p:cNvGrpSpPr/>
          <p:nvPr/>
        </p:nvGrpSpPr>
        <p:grpSpPr>
          <a:xfrm>
            <a:off x="4609438" y="6236562"/>
            <a:ext cx="1229008" cy="119062"/>
            <a:chOff x="685800" y="6165890"/>
            <a:chExt cx="1229008" cy="119062"/>
          </a:xfrm>
        </p:grpSpPr>
        <p:sp>
          <p:nvSpPr>
            <p:cNvPr id="27" name="Rectangle 9">
              <a:extLst>
                <a:ext uri="{FF2B5EF4-FFF2-40B4-BE49-F238E27FC236}">
                  <a16:creationId xmlns:a16="http://schemas.microsoft.com/office/drawing/2014/main" id="{6E118CBD-B5B0-CCF0-048C-437715304F6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9E7874CF-B5B0-92C2-BEBC-6816F961C626}"/>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TextBox 41">
            <a:extLst>
              <a:ext uri="{FF2B5EF4-FFF2-40B4-BE49-F238E27FC236}">
                <a16:creationId xmlns:a16="http://schemas.microsoft.com/office/drawing/2014/main" id="{95320A7B-C7CF-35DA-0A94-EF27000249BC}"/>
              </a:ext>
            </a:extLst>
          </p:cNvPr>
          <p:cNvSpPr txBox="1"/>
          <p:nvPr/>
        </p:nvSpPr>
        <p:spPr>
          <a:xfrm>
            <a:off x="4599393" y="6358062"/>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Tree>
    <p:extLst>
      <p:ext uri="{BB962C8B-B14F-4D97-AF65-F5344CB8AC3E}">
        <p14:creationId xmlns:p14="http://schemas.microsoft.com/office/powerpoint/2010/main" val="4154744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3420057A-8120-059A-542F-86681B1D8959}"/>
              </a:ext>
            </a:extLst>
          </p:cNvPr>
          <p:cNvSpPr>
            <a:spLocks noGrp="1"/>
          </p:cNvSpPr>
          <p:nvPr>
            <p:ph sz="quarter" idx="17"/>
          </p:nvPr>
        </p:nvSpPr>
        <p:spPr>
          <a:xfrm>
            <a:off x="3429000" y="2671355"/>
            <a:ext cx="5029200" cy="2743200"/>
          </a:xfrm>
        </p:spPr>
        <p:txBody>
          <a:bodyPr/>
          <a:lstStyle/>
          <a:p>
            <a:pPr marL="171450" indent="-171450" fontAlgn="base">
              <a:lnSpc>
                <a:spcPct val="100000"/>
              </a:lnSpc>
              <a:spcAft>
                <a:spcPts val="0"/>
              </a:spcAft>
            </a:pPr>
            <a:r>
              <a:rPr lang="en-US" sz="1200" b="1" i="0" dirty="0">
                <a:solidFill>
                  <a:srgbClr val="7030A0"/>
                </a:solidFill>
                <a:effectLst/>
              </a:rPr>
              <a:t>Doing something completely different</a:t>
            </a:r>
            <a:r>
              <a:rPr lang="en-US" sz="1200" b="0" i="0" dirty="0">
                <a:solidFill>
                  <a:srgbClr val="7030A0"/>
                </a:solidFill>
                <a:effectLst/>
              </a:rPr>
              <a:t> and </a:t>
            </a:r>
            <a:r>
              <a:rPr lang="en-US" sz="1200" b="1" i="0" dirty="0">
                <a:solidFill>
                  <a:srgbClr val="7030A0"/>
                </a:solidFill>
                <a:effectLst/>
              </a:rPr>
              <a:t>being innovative</a:t>
            </a:r>
            <a:r>
              <a:rPr lang="en-US" sz="1200" b="0" i="0" dirty="0">
                <a:solidFill>
                  <a:srgbClr val="7030A0"/>
                </a:solidFill>
                <a:effectLst/>
              </a:rPr>
              <a:t>.  </a:t>
            </a:r>
          </a:p>
          <a:p>
            <a:pPr marL="171450" indent="-171450" fontAlgn="base">
              <a:lnSpc>
                <a:spcPct val="100000"/>
              </a:lnSpc>
              <a:spcAft>
                <a:spcPts val="0"/>
              </a:spcAft>
            </a:pPr>
            <a:r>
              <a:rPr lang="en-US" sz="1200" b="1" i="0" dirty="0">
                <a:solidFill>
                  <a:srgbClr val="7030A0"/>
                </a:solidFill>
                <a:effectLst/>
              </a:rPr>
              <a:t>Technology</a:t>
            </a:r>
            <a:r>
              <a:rPr lang="en-US" sz="1200" b="0" i="0" dirty="0">
                <a:solidFill>
                  <a:srgbClr val="7030A0"/>
                </a:solidFill>
                <a:effectLst/>
              </a:rPr>
              <a:t>, </a:t>
            </a:r>
            <a:r>
              <a:rPr lang="en-US" sz="1200" b="1" i="0" dirty="0">
                <a:solidFill>
                  <a:srgbClr val="7030A0"/>
                </a:solidFill>
                <a:effectLst/>
              </a:rPr>
              <a:t>new ways to live Scouting</a:t>
            </a:r>
            <a:r>
              <a:rPr lang="en-US" sz="1200" b="0" i="0" dirty="0">
                <a:solidFill>
                  <a:srgbClr val="7030A0"/>
                </a:solidFill>
                <a:effectLst/>
              </a:rPr>
              <a:t>, going </a:t>
            </a:r>
            <a:r>
              <a:rPr lang="en-US" sz="1200" b="1" i="0" dirty="0">
                <a:solidFill>
                  <a:srgbClr val="7030A0"/>
                </a:solidFill>
                <a:effectLst/>
              </a:rPr>
              <a:t>digital</a:t>
            </a:r>
            <a:r>
              <a:rPr lang="en-US" sz="1200" b="0" i="0" dirty="0">
                <a:solidFill>
                  <a:srgbClr val="7030A0"/>
                </a:solidFill>
                <a:effectLst/>
              </a:rPr>
              <a:t>.  </a:t>
            </a:r>
          </a:p>
          <a:p>
            <a:pPr marL="171450" indent="-171450" fontAlgn="base">
              <a:lnSpc>
                <a:spcPct val="100000"/>
              </a:lnSpc>
              <a:spcAft>
                <a:spcPts val="0"/>
              </a:spcAft>
            </a:pPr>
            <a:r>
              <a:rPr lang="en-US" sz="1200" b="1" i="0" dirty="0">
                <a:solidFill>
                  <a:srgbClr val="7030A0"/>
                </a:solidFill>
                <a:effectLst/>
              </a:rPr>
              <a:t>Staying attractive and relevant.</a:t>
            </a:r>
            <a:r>
              <a:rPr lang="en-US" sz="1200" b="0" i="0" dirty="0">
                <a:solidFill>
                  <a:srgbClr val="7030A0"/>
                </a:solidFill>
                <a:effectLst/>
              </a:rPr>
              <a:t> </a:t>
            </a:r>
            <a:r>
              <a:rPr lang="en-US" sz="1200" b="1" dirty="0">
                <a:solidFill>
                  <a:srgbClr val="7030A0"/>
                </a:solidFill>
              </a:rPr>
              <a:t>Matching young people aspirations.</a:t>
            </a:r>
            <a:r>
              <a:rPr lang="en-US" sz="1200" dirty="0">
                <a:solidFill>
                  <a:srgbClr val="7030A0"/>
                </a:solidFill>
              </a:rPr>
              <a:t> </a:t>
            </a:r>
            <a:r>
              <a:rPr lang="en-US" sz="1200" b="1" dirty="0">
                <a:solidFill>
                  <a:srgbClr val="7030A0"/>
                </a:solidFill>
              </a:rPr>
              <a:t>Better visibility</a:t>
            </a:r>
            <a:r>
              <a:rPr lang="en-US" sz="1200" dirty="0">
                <a:solidFill>
                  <a:srgbClr val="7030A0"/>
                </a:solidFill>
              </a:rPr>
              <a:t> </a:t>
            </a:r>
          </a:p>
          <a:p>
            <a:pPr marL="171450" indent="-171450" fontAlgn="base">
              <a:lnSpc>
                <a:spcPct val="100000"/>
              </a:lnSpc>
              <a:spcAft>
                <a:spcPts val="0"/>
              </a:spcAft>
            </a:pPr>
            <a:r>
              <a:rPr lang="en-US" sz="1200" b="1" i="0" dirty="0">
                <a:solidFill>
                  <a:srgbClr val="7030A0"/>
                </a:solidFill>
                <a:effectLst/>
              </a:rPr>
              <a:t>Young people are getting more responsibilities</a:t>
            </a:r>
            <a:r>
              <a:rPr lang="en-US" sz="1200" b="0" i="0" dirty="0">
                <a:solidFill>
                  <a:srgbClr val="7030A0"/>
                </a:solidFill>
                <a:effectLst/>
              </a:rPr>
              <a:t> at a younger age, responsible </a:t>
            </a:r>
            <a:r>
              <a:rPr lang="en-US" sz="1200" b="1" i="0" dirty="0">
                <a:solidFill>
                  <a:srgbClr val="7030A0"/>
                </a:solidFill>
                <a:effectLst/>
              </a:rPr>
              <a:t>active citizens</a:t>
            </a:r>
            <a:r>
              <a:rPr lang="en-US" sz="1200" b="0" i="0" dirty="0">
                <a:solidFill>
                  <a:srgbClr val="7030A0"/>
                </a:solidFill>
                <a:effectLst/>
              </a:rPr>
              <a:t>. </a:t>
            </a:r>
          </a:p>
          <a:p>
            <a:pPr marL="171450" indent="-171450" fontAlgn="base">
              <a:lnSpc>
                <a:spcPct val="100000"/>
              </a:lnSpc>
              <a:spcAft>
                <a:spcPts val="0"/>
              </a:spcAft>
            </a:pPr>
            <a:r>
              <a:rPr lang="en-US" sz="1200" b="0" i="0" dirty="0">
                <a:solidFill>
                  <a:srgbClr val="7030A0"/>
                </a:solidFill>
                <a:effectLst/>
              </a:rPr>
              <a:t>Bigger numbers on </a:t>
            </a:r>
            <a:r>
              <a:rPr lang="en-US" sz="1200" b="1" i="0" dirty="0">
                <a:solidFill>
                  <a:srgbClr val="7030A0"/>
                </a:solidFill>
                <a:effectLst/>
              </a:rPr>
              <a:t>young people involved in decision-making</a:t>
            </a:r>
            <a:r>
              <a:rPr lang="en-US" sz="1200" b="0" i="0" dirty="0">
                <a:solidFill>
                  <a:srgbClr val="7030A0"/>
                </a:solidFill>
                <a:effectLst/>
              </a:rPr>
              <a:t>, at </a:t>
            </a:r>
            <a:r>
              <a:rPr lang="en-US" sz="1200" b="1" i="0" dirty="0">
                <a:solidFill>
                  <a:srgbClr val="7030A0"/>
                </a:solidFill>
                <a:effectLst/>
              </a:rPr>
              <a:t>all levels</a:t>
            </a:r>
            <a:r>
              <a:rPr lang="en-US" sz="1200" b="0" i="0" dirty="0">
                <a:solidFill>
                  <a:srgbClr val="7030A0"/>
                </a:solidFill>
                <a:effectLst/>
              </a:rPr>
              <a:t>. </a:t>
            </a:r>
          </a:p>
          <a:p>
            <a:pPr marL="171450" indent="-171450" fontAlgn="base">
              <a:lnSpc>
                <a:spcPct val="100000"/>
              </a:lnSpc>
              <a:spcAft>
                <a:spcPts val="0"/>
              </a:spcAft>
            </a:pPr>
            <a:r>
              <a:rPr lang="en-US" sz="1200" b="1" i="0" dirty="0">
                <a:solidFill>
                  <a:srgbClr val="7030A0"/>
                </a:solidFill>
                <a:effectLst/>
              </a:rPr>
              <a:t>Scouting is adapting.</a:t>
            </a:r>
            <a:r>
              <a:rPr lang="en-US" sz="1200" b="0" i="0" dirty="0">
                <a:solidFill>
                  <a:srgbClr val="7030A0"/>
                </a:solidFill>
                <a:effectLst/>
              </a:rPr>
              <a:t> </a:t>
            </a:r>
          </a:p>
          <a:p>
            <a:pPr marL="171450" indent="-171450" fontAlgn="base">
              <a:lnSpc>
                <a:spcPct val="100000"/>
              </a:lnSpc>
              <a:spcAft>
                <a:spcPts val="0"/>
              </a:spcAft>
            </a:pPr>
            <a:r>
              <a:rPr lang="en-US" sz="1200" b="1" i="0" dirty="0">
                <a:solidFill>
                  <a:srgbClr val="7030A0"/>
                </a:solidFill>
                <a:effectLst/>
              </a:rPr>
              <a:t>NSOs</a:t>
            </a:r>
            <a:r>
              <a:rPr lang="en-US" sz="1200" b="0" i="0" dirty="0">
                <a:solidFill>
                  <a:srgbClr val="7030A0"/>
                </a:solidFill>
                <a:effectLst/>
              </a:rPr>
              <a:t> will have an </a:t>
            </a:r>
            <a:r>
              <a:rPr lang="en-US" sz="1200" b="1" i="0" dirty="0">
                <a:solidFill>
                  <a:srgbClr val="7030A0"/>
                </a:solidFill>
                <a:effectLst/>
              </a:rPr>
              <a:t>important place in the discussion in the society, in the country</a:t>
            </a:r>
            <a:r>
              <a:rPr lang="en-US" sz="1200" b="0" i="0" dirty="0">
                <a:solidFill>
                  <a:srgbClr val="7030A0"/>
                </a:solidFill>
                <a:effectLst/>
              </a:rPr>
              <a:t>. </a:t>
            </a:r>
            <a:r>
              <a:rPr lang="en-US" sz="1200" b="1" dirty="0">
                <a:solidFill>
                  <a:srgbClr val="7030A0"/>
                </a:solidFill>
              </a:rPr>
              <a:t>Recognition</a:t>
            </a:r>
            <a:r>
              <a:rPr lang="en-US" sz="1200" dirty="0">
                <a:solidFill>
                  <a:srgbClr val="7030A0"/>
                </a:solidFill>
              </a:rPr>
              <a:t> of Scouting and its </a:t>
            </a:r>
            <a:r>
              <a:rPr lang="en-US" sz="1200" b="1" dirty="0">
                <a:solidFill>
                  <a:srgbClr val="7030A0"/>
                </a:solidFill>
              </a:rPr>
              <a:t>social impact</a:t>
            </a:r>
            <a:r>
              <a:rPr lang="en-US" sz="1200" dirty="0">
                <a:solidFill>
                  <a:srgbClr val="7030A0"/>
                </a:solidFill>
              </a:rPr>
              <a:t>, better work on this impact. </a:t>
            </a:r>
          </a:p>
          <a:p>
            <a:pPr marL="171450" indent="-171450" fontAlgn="base">
              <a:lnSpc>
                <a:spcPct val="100000"/>
              </a:lnSpc>
              <a:spcAft>
                <a:spcPts val="0"/>
              </a:spcAft>
            </a:pPr>
            <a:r>
              <a:rPr lang="en-US" sz="1200" b="0" i="0" dirty="0">
                <a:solidFill>
                  <a:srgbClr val="7030A0"/>
                </a:solidFill>
                <a:effectLst/>
              </a:rPr>
              <a:t>Thinking as a </a:t>
            </a:r>
            <a:r>
              <a:rPr lang="en-US" sz="1200" b="1" i="0" dirty="0">
                <a:solidFill>
                  <a:srgbClr val="7030A0"/>
                </a:solidFill>
                <a:effectLst/>
              </a:rPr>
              <a:t>global Movement</a:t>
            </a:r>
            <a:r>
              <a:rPr lang="en-US" sz="1200" b="0" i="0" dirty="0">
                <a:solidFill>
                  <a:srgbClr val="7030A0"/>
                </a:solidFill>
                <a:effectLst/>
              </a:rPr>
              <a:t> but </a:t>
            </a:r>
            <a:r>
              <a:rPr lang="en-US" sz="1200" b="1" i="0" dirty="0">
                <a:solidFill>
                  <a:srgbClr val="7030A0"/>
                </a:solidFill>
                <a:effectLst/>
              </a:rPr>
              <a:t>acting local</a:t>
            </a:r>
            <a:r>
              <a:rPr lang="en-US" sz="1200" b="0" i="0" dirty="0">
                <a:solidFill>
                  <a:srgbClr val="7030A0"/>
                </a:solidFill>
                <a:effectLst/>
              </a:rPr>
              <a:t>. </a:t>
            </a:r>
            <a:r>
              <a:rPr lang="en-US" sz="1200" b="1" i="0" dirty="0">
                <a:solidFill>
                  <a:srgbClr val="7030A0"/>
                </a:solidFill>
                <a:effectLst/>
              </a:rPr>
              <a:t>Better diversity and inclusion</a:t>
            </a:r>
            <a:r>
              <a:rPr lang="en-US" sz="1200" b="0" i="0" dirty="0">
                <a:solidFill>
                  <a:srgbClr val="7030A0"/>
                </a:solidFill>
                <a:effectLst/>
              </a:rPr>
              <a:t> (groups, social classes, marginalized children etc.) </a:t>
            </a:r>
          </a:p>
          <a:p>
            <a:pPr marL="171450" indent="-171450" fontAlgn="base">
              <a:lnSpc>
                <a:spcPct val="100000"/>
              </a:lnSpc>
              <a:spcAft>
                <a:spcPts val="0"/>
              </a:spcAft>
            </a:pPr>
            <a:r>
              <a:rPr lang="en-US" sz="1200" b="1" i="0" dirty="0">
                <a:solidFill>
                  <a:srgbClr val="7030A0"/>
                </a:solidFill>
                <a:effectLst/>
              </a:rPr>
              <a:t>Sustainability of the Movement</a:t>
            </a:r>
            <a:r>
              <a:rPr lang="en-US" sz="1200" b="0" i="0" dirty="0">
                <a:solidFill>
                  <a:srgbClr val="7030A0"/>
                </a:solidFill>
                <a:effectLst/>
              </a:rPr>
              <a:t> (members, environment etc.) </a:t>
            </a:r>
            <a:r>
              <a:rPr lang="en-US" sz="1200" b="1" i="0" dirty="0">
                <a:solidFill>
                  <a:srgbClr val="7030A0"/>
                </a:solidFill>
                <a:effectLst/>
              </a:rPr>
              <a:t>Scouts for SDGs.</a:t>
            </a:r>
            <a:r>
              <a:rPr lang="en-US" sz="1200" b="0" i="0" dirty="0">
                <a:solidFill>
                  <a:srgbClr val="7030A0"/>
                </a:solidFill>
                <a:effectLst/>
              </a:rPr>
              <a:t> </a:t>
            </a:r>
          </a:p>
          <a:p>
            <a:endParaRPr lang="fr-FR" sz="1200" dirty="0"/>
          </a:p>
        </p:txBody>
      </p:sp>
      <p:sp>
        <p:nvSpPr>
          <p:cNvPr id="11" name="Espace réservé du texte 10">
            <a:extLst>
              <a:ext uri="{FF2B5EF4-FFF2-40B4-BE49-F238E27FC236}">
                <a16:creationId xmlns:a16="http://schemas.microsoft.com/office/drawing/2014/main" id="{E90B657F-74E3-8B5C-3D5A-39EBB3A3BFCE}"/>
              </a:ext>
            </a:extLst>
          </p:cNvPr>
          <p:cNvSpPr>
            <a:spLocks noGrp="1"/>
          </p:cNvSpPr>
          <p:nvPr>
            <p:ph type="body" idx="28"/>
          </p:nvPr>
        </p:nvSpPr>
        <p:spPr/>
        <p:txBody>
          <a:bodyPr/>
          <a:lstStyle/>
          <a:p>
            <a:r>
              <a:rPr lang="en-GB" dirty="0"/>
              <a:t>how the WSF sees us in 15 years</a:t>
            </a:r>
          </a:p>
        </p:txBody>
      </p:sp>
      <p:pic>
        <p:nvPicPr>
          <p:cNvPr id="12" name="Picture 2" descr="World Scout Foundation - YouTube">
            <a:extLst>
              <a:ext uri="{FF2B5EF4-FFF2-40B4-BE49-F238E27FC236}">
                <a16:creationId xmlns:a16="http://schemas.microsoft.com/office/drawing/2014/main" id="{9C1863B1-90EC-52D0-B902-5B4D44BD0115}"/>
              </a:ext>
            </a:extLst>
          </p:cNvPr>
          <p:cNvPicPr>
            <a:picLocks noGrp="1" noChangeAspect="1" noChangeArrowheads="1"/>
          </p:cNvPicPr>
          <p:nvPr>
            <p:ph sz="quarter" idx="15"/>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00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9">
            <a:extLst>
              <a:ext uri="{FF2B5EF4-FFF2-40B4-BE49-F238E27FC236}">
                <a16:creationId xmlns:a16="http://schemas.microsoft.com/office/drawing/2014/main" id="{DEC2E26F-0923-7F32-FB6D-999AA586EF6B}"/>
              </a:ext>
            </a:extLst>
          </p:cNvPr>
          <p:cNvSpPr>
            <a:spLocks noChangeArrowheads="1"/>
          </p:cNvSpPr>
          <p:nvPr/>
        </p:nvSpPr>
        <p:spPr bwMode="auto">
          <a:xfrm>
            <a:off x="1994478"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AB79A777-4FCE-0C18-E2B5-5EFB51789227}"/>
              </a:ext>
            </a:extLst>
          </p:cNvPr>
          <p:cNvSpPr>
            <a:spLocks noChangeArrowheads="1"/>
          </p:cNvSpPr>
          <p:nvPr/>
        </p:nvSpPr>
        <p:spPr bwMode="auto">
          <a:xfrm>
            <a:off x="3303156"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2DF313E-83D3-E7AF-9BDF-C9C4D96CDB29}"/>
              </a:ext>
            </a:extLst>
          </p:cNvPr>
          <p:cNvSpPr>
            <a:spLocks noChangeArrowheads="1"/>
          </p:cNvSpPr>
          <p:nvPr/>
        </p:nvSpPr>
        <p:spPr bwMode="auto">
          <a:xfrm>
            <a:off x="4611834"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D6542205-87EF-58E3-C590-C25569535F35}"/>
              </a:ext>
            </a:extLst>
          </p:cNvPr>
          <p:cNvSpPr>
            <a:spLocks noChangeArrowheads="1"/>
          </p:cNvSpPr>
          <p:nvPr/>
        </p:nvSpPr>
        <p:spPr bwMode="auto">
          <a:xfrm>
            <a:off x="592051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815D839A-B3FA-8032-24AE-9A22B89B1587}"/>
              </a:ext>
            </a:extLst>
          </p:cNvPr>
          <p:cNvSpPr>
            <a:spLocks noChangeArrowheads="1"/>
          </p:cNvSpPr>
          <p:nvPr/>
        </p:nvSpPr>
        <p:spPr bwMode="auto">
          <a:xfrm>
            <a:off x="7229192"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493D7BF8-B359-9D4D-A618-74D9B20F5211}"/>
              </a:ext>
            </a:extLst>
          </p:cNvPr>
          <p:cNvSpPr>
            <a:spLocks noChangeArrowheads="1"/>
          </p:cNvSpPr>
          <p:nvPr/>
        </p:nvSpPr>
        <p:spPr bwMode="auto">
          <a:xfrm>
            <a:off x="685800" y="62889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38">
            <a:extLst>
              <a:ext uri="{FF2B5EF4-FFF2-40B4-BE49-F238E27FC236}">
                <a16:creationId xmlns:a16="http://schemas.microsoft.com/office/drawing/2014/main" id="{AC129C0B-FD39-1D60-FAC0-D2213C2369F8}"/>
              </a:ext>
            </a:extLst>
          </p:cNvPr>
          <p:cNvGrpSpPr/>
          <p:nvPr/>
        </p:nvGrpSpPr>
        <p:grpSpPr>
          <a:xfrm>
            <a:off x="4609438" y="6236562"/>
            <a:ext cx="1229008" cy="119062"/>
            <a:chOff x="685800" y="6165890"/>
            <a:chExt cx="1229008" cy="119062"/>
          </a:xfrm>
        </p:grpSpPr>
        <p:sp>
          <p:nvSpPr>
            <p:cNvPr id="30" name="Rectangle 9">
              <a:extLst>
                <a:ext uri="{FF2B5EF4-FFF2-40B4-BE49-F238E27FC236}">
                  <a16:creationId xmlns:a16="http://schemas.microsoft.com/office/drawing/2014/main" id="{6E118CBD-B5B0-CCF0-048C-437715304F6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9E7874CF-B5B0-92C2-BEBC-6816F961C626}"/>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TextBox 41">
            <a:extLst>
              <a:ext uri="{FF2B5EF4-FFF2-40B4-BE49-F238E27FC236}">
                <a16:creationId xmlns:a16="http://schemas.microsoft.com/office/drawing/2014/main" id="{95320A7B-C7CF-35DA-0A94-EF27000249BC}"/>
              </a:ext>
            </a:extLst>
          </p:cNvPr>
          <p:cNvSpPr txBox="1"/>
          <p:nvPr/>
        </p:nvSpPr>
        <p:spPr>
          <a:xfrm>
            <a:off x="4599393" y="6358062"/>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Tree>
    <p:extLst>
      <p:ext uri="{BB962C8B-B14F-4D97-AF65-F5344CB8AC3E}">
        <p14:creationId xmlns:p14="http://schemas.microsoft.com/office/powerpoint/2010/main" val="4192453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eyes in the future</a:t>
            </a:r>
          </a:p>
        </p:txBody>
      </p:sp>
      <p:sp>
        <p:nvSpPr>
          <p:cNvPr id="3" name="Text Placeholder 3">
            <a:extLst>
              <a:ext uri="{FF2B5EF4-FFF2-40B4-BE49-F238E27FC236}">
                <a16:creationId xmlns:a16="http://schemas.microsoft.com/office/drawing/2014/main" id="{2747302E-C7B7-E2E0-FDB8-94EAABAB565D}"/>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dirty="0">
                <a:solidFill>
                  <a:schemeClr val="bg1"/>
                </a:solidFill>
                <a:latin typeface="Abadi" panose="020B0604020202020204" pitchFamily="34" charset="0"/>
                <a:cs typeface="Biome" panose="020B0503030204020804" pitchFamily="34" charset="0"/>
              </a:rPr>
              <a:t>05</a:t>
            </a:r>
          </a:p>
        </p:txBody>
      </p:sp>
    </p:spTree>
    <p:extLst>
      <p:ext uri="{BB962C8B-B14F-4D97-AF65-F5344CB8AC3E}">
        <p14:creationId xmlns:p14="http://schemas.microsoft.com/office/powerpoint/2010/main" val="4292302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8201856" cy="2746756"/>
          </a:xfrm>
        </p:spPr>
        <p:txBody>
          <a:bodyPr/>
          <a:lstStyle/>
          <a:p>
            <a:pPr marL="457200" lvl="1">
              <a:lnSpc>
                <a:spcPct val="107000"/>
              </a:lnSpc>
              <a:buNone/>
            </a:pPr>
            <a:r>
              <a:rPr lang="en-GB" sz="5400" dirty="0">
                <a:latin typeface="Calibri" panose="020F0502020204030204" pitchFamily="34" charset="0"/>
                <a:ea typeface="Calibri" panose="020F0502020204030204" pitchFamily="34" charset="0"/>
                <a:cs typeface="Arial" panose="020B0604020202020204" pitchFamily="34" charset="0"/>
              </a:rPr>
              <a:t>p</a:t>
            </a:r>
            <a:r>
              <a:rPr lang="en-GB" sz="5400" dirty="0">
                <a:effectLst/>
                <a:latin typeface="Calibri" panose="020F0502020204030204" pitchFamily="34" charset="0"/>
                <a:ea typeface="Calibri" panose="020F0502020204030204" pitchFamily="34" charset="0"/>
                <a:cs typeface="Arial" panose="020B0604020202020204" pitchFamily="34" charset="0"/>
              </a:rPr>
              <a:t>otential impacts in Scouting of specific trends</a:t>
            </a:r>
            <a:endParaRPr lang="fr-FR" sz="5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a.</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buNone/>
            </a:pP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03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id="{5F7D387A-B958-1AAB-C3BD-47E2F7C28705}"/>
              </a:ext>
            </a:extLst>
          </p:cNvPr>
          <p:cNvSpPr>
            <a:spLocks noGrp="1"/>
          </p:cNvSpPr>
          <p:nvPr>
            <p:ph sz="quarter" idx="15"/>
          </p:nvPr>
        </p:nvSpPr>
        <p:spPr>
          <a:xfrm>
            <a:off x="685800" y="2792339"/>
            <a:ext cx="2732518" cy="2743200"/>
          </a:xfrm>
        </p:spPr>
        <p:txBody>
          <a:bodyPr/>
          <a:lstStyle/>
          <a:p>
            <a:r>
              <a:rPr lang="en-GB" sz="1400" dirty="0">
                <a:solidFill>
                  <a:srgbClr val="632862"/>
                </a:solidFill>
              </a:rPr>
              <a:t>The identification of a number of trends in the 3 specific domains leads to the exercise of exploring what the impacts will be in Scouting, both at educational level and in terms of organisation and structures. The list below is presented as a starting point for that exercise which can and should be continued throughout the process of creating the new Strategy for Scouting beyond 2024.</a:t>
            </a:r>
            <a:br>
              <a:rPr lang="en-GB" sz="1400" dirty="0">
                <a:solidFill>
                  <a:srgbClr val="632862"/>
                </a:solidFill>
              </a:rPr>
            </a:br>
            <a:endParaRPr lang="en-GB" sz="1400" dirty="0">
              <a:solidFill>
                <a:srgbClr val="632862"/>
              </a:solidFill>
            </a:endParaRPr>
          </a:p>
        </p:txBody>
      </p:sp>
      <p:pic>
        <p:nvPicPr>
          <p:cNvPr id="20" name="Espace réservé du contenu 19">
            <a:extLst>
              <a:ext uri="{FF2B5EF4-FFF2-40B4-BE49-F238E27FC236}">
                <a16:creationId xmlns:a16="http://schemas.microsoft.com/office/drawing/2014/main" id="{DDC84662-44BB-2EDB-B372-D44BDA9D5B97}"/>
              </a:ext>
            </a:extLst>
          </p:cNvPr>
          <p:cNvPicPr>
            <a:picLocks noGrp="1" noChangeAspect="1"/>
          </p:cNvPicPr>
          <p:nvPr>
            <p:ph sz="quarter" idx="17"/>
          </p:nvPr>
        </p:nvPicPr>
        <p:blipFill>
          <a:blip r:embed="rId2"/>
          <a:stretch>
            <a:fillRect/>
          </a:stretch>
        </p:blipFill>
        <p:spPr>
          <a:xfrm>
            <a:off x="3810329" y="2971800"/>
            <a:ext cx="4266542" cy="2743200"/>
          </a:xfrm>
        </p:spPr>
      </p:pic>
      <p:sp>
        <p:nvSpPr>
          <p:cNvPr id="18" name="Espace réservé du texte 17">
            <a:extLst>
              <a:ext uri="{FF2B5EF4-FFF2-40B4-BE49-F238E27FC236}">
                <a16:creationId xmlns:a16="http://schemas.microsoft.com/office/drawing/2014/main" id="{ECB45B77-A02E-6F4D-683B-7637B8B24BA9}"/>
              </a:ext>
            </a:extLst>
          </p:cNvPr>
          <p:cNvSpPr>
            <a:spLocks noGrp="1"/>
          </p:cNvSpPr>
          <p:nvPr>
            <p:ph type="body" idx="28"/>
          </p:nvPr>
        </p:nvSpPr>
        <p:spPr/>
        <p:txBody>
          <a:bodyPr/>
          <a:lstStyle/>
          <a:p>
            <a:r>
              <a:rPr lang="fr-FR" dirty="0"/>
              <a:t>trends &amp; impacts</a:t>
            </a:r>
          </a:p>
        </p:txBody>
      </p:sp>
      <p:sp>
        <p:nvSpPr>
          <p:cNvPr id="21" name="Rectangle 20">
            <a:extLst>
              <a:ext uri="{FF2B5EF4-FFF2-40B4-BE49-F238E27FC236}">
                <a16:creationId xmlns:a16="http://schemas.microsoft.com/office/drawing/2014/main" id="{34A68F54-2363-5071-7911-A75EBF81BFBB}"/>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235D116-CE0F-75CA-34D0-CF8E09A2D596}"/>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53F05471-6670-B96F-F3EB-B9E65E399C63}"/>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5BB182A3-8479-5EBB-6121-7AF772C903CE}"/>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FB620464-5997-CFBE-3D8F-3FDBFEF7BD5E}"/>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5E980591-312B-8267-2C11-1C092593D8AB}"/>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38">
            <a:extLst>
              <a:ext uri="{FF2B5EF4-FFF2-40B4-BE49-F238E27FC236}">
                <a16:creationId xmlns:a16="http://schemas.microsoft.com/office/drawing/2014/main" id="{7BD0B653-A2AE-A9EC-EB2B-A380E4E859B1}"/>
              </a:ext>
            </a:extLst>
          </p:cNvPr>
          <p:cNvGrpSpPr/>
          <p:nvPr/>
        </p:nvGrpSpPr>
        <p:grpSpPr>
          <a:xfrm>
            <a:off x="5918658" y="6270257"/>
            <a:ext cx="1229008" cy="119062"/>
            <a:chOff x="685800" y="6165890"/>
            <a:chExt cx="1229008" cy="119062"/>
          </a:xfrm>
        </p:grpSpPr>
        <p:sp>
          <p:nvSpPr>
            <p:cNvPr id="28" name="Rectangle 9">
              <a:extLst>
                <a:ext uri="{FF2B5EF4-FFF2-40B4-BE49-F238E27FC236}">
                  <a16:creationId xmlns:a16="http://schemas.microsoft.com/office/drawing/2014/main" id="{9825CD90-1731-FF03-40F4-1CDF21E81918}"/>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1354ED0D-EA1D-89CC-E1D7-D211A137B9A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41">
            <a:extLst>
              <a:ext uri="{FF2B5EF4-FFF2-40B4-BE49-F238E27FC236}">
                <a16:creationId xmlns:a16="http://schemas.microsoft.com/office/drawing/2014/main" id="{9CD82C97-6869-D485-1C9E-96B67A45374F}"/>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167338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618951930"/>
              </p:ext>
            </p:extLst>
          </p:nvPr>
        </p:nvGraphicFramePr>
        <p:xfrm>
          <a:off x="446735" y="2189309"/>
          <a:ext cx="8130888" cy="3505200"/>
        </p:xfrm>
        <a:graphic>
          <a:graphicData uri="http://schemas.openxmlformats.org/drawingml/2006/table">
            <a:tbl>
              <a:tblPr firstRow="1" bandRow="1">
                <a:tableStyleId>{9D7B26C5-4107-4FEC-AEDC-1716B250A1EF}</a:tableStyleId>
              </a:tblPr>
              <a:tblGrid>
                <a:gridCol w="1877172">
                  <a:extLst>
                    <a:ext uri="{9D8B030D-6E8A-4147-A177-3AD203B41FA5}">
                      <a16:colId xmlns:a16="http://schemas.microsoft.com/office/drawing/2014/main" val="2520012272"/>
                    </a:ext>
                  </a:extLst>
                </a:gridCol>
                <a:gridCol w="6253716">
                  <a:extLst>
                    <a:ext uri="{9D8B030D-6E8A-4147-A177-3AD203B41FA5}">
                      <a16:colId xmlns:a16="http://schemas.microsoft.com/office/drawing/2014/main" val="244379830"/>
                    </a:ext>
                  </a:extLst>
                </a:gridCol>
              </a:tblGrid>
              <a:tr h="370840">
                <a:tc>
                  <a:txBody>
                    <a:bodyPr/>
                    <a:lstStyle/>
                    <a:p>
                      <a:r>
                        <a:rPr lang="en-GB" sz="1000" b="0" noProof="0">
                          <a:solidFill>
                            <a:schemeClr val="tx1"/>
                          </a:solidFill>
                        </a:rPr>
                        <a:t>From the hands to the brain</a:t>
                      </a:r>
                    </a:p>
                  </a:txBody>
                  <a:tcPr/>
                </a:tc>
                <a:tc>
                  <a:txBody>
                    <a:bodyPr/>
                    <a:lstStyle/>
                    <a:p>
                      <a:pPr marL="171450" indent="-171450" algn="l" defTabSz="914400" rtl="0" eaLnBrk="1" latinLnBrk="0" hangingPunct="1">
                        <a:buFont typeface="Arial" panose="020B0604020202020204" pitchFamily="34" charset="0"/>
                        <a:buChar char="•"/>
                      </a:pPr>
                      <a:r>
                        <a:rPr lang="en-GB" sz="1000" b="1" kern="1200" noProof="0">
                          <a:solidFill>
                            <a:schemeClr val="tx2"/>
                          </a:solidFill>
                          <a:latin typeface="+mn-lt"/>
                          <a:ea typeface="+mn-ea"/>
                          <a:cs typeface="+mn-cs"/>
                        </a:rPr>
                        <a:t>Scouting as an environment (a sanctuary) where young people can use their hands in practical stuff AND/OR</a:t>
                      </a:r>
                    </a:p>
                    <a:p>
                      <a:pPr marL="171450" indent="-171450" algn="l" defTabSz="914400" rtl="0" eaLnBrk="1" latinLnBrk="0" hangingPunct="1">
                        <a:buFont typeface="Arial" panose="020B0604020202020204" pitchFamily="34" charset="0"/>
                        <a:buChar char="•"/>
                      </a:pPr>
                      <a:r>
                        <a:rPr lang="en-GB" sz="1000" b="1" kern="1200" noProof="0">
                          <a:solidFill>
                            <a:schemeClr val="tx2"/>
                          </a:solidFill>
                          <a:latin typeface="+mn-lt"/>
                          <a:ea typeface="+mn-ea"/>
                          <a:cs typeface="+mn-cs"/>
                        </a:rPr>
                        <a:t>More intellectual and creative challenges in Scouting programmes</a:t>
                      </a:r>
                    </a:p>
                    <a:p>
                      <a:pPr marL="171450" indent="-171450" algn="l" defTabSz="914400" rtl="0" eaLnBrk="1" latinLnBrk="0" hangingPunct="1">
                        <a:buFont typeface="Arial" panose="020B0604020202020204" pitchFamily="34" charset="0"/>
                        <a:buChar char="•"/>
                      </a:pPr>
                      <a:r>
                        <a:rPr lang="en-GB" sz="1000" b="1" kern="1200" noProof="0">
                          <a:solidFill>
                            <a:schemeClr val="tx2"/>
                          </a:solidFill>
                          <a:latin typeface="+mn-lt"/>
                          <a:ea typeface="+mn-ea"/>
                          <a:cs typeface="+mn-cs"/>
                        </a:rPr>
                        <a:t>More educated (young) adults means: more calls for accountability, different types of training, more knowledge and experiences to share and use in the educational action but also in the organization</a:t>
                      </a:r>
                    </a:p>
                    <a:p>
                      <a:pPr marL="171450" indent="-171450" algn="l" defTabSz="914400" rtl="0" eaLnBrk="1" latinLnBrk="0" hangingPunct="1">
                        <a:buFont typeface="Arial" panose="020B0604020202020204" pitchFamily="34" charset="0"/>
                        <a:buChar char="•"/>
                      </a:pPr>
                      <a:r>
                        <a:rPr lang="en-GB" sz="1000" b="1" kern="1200" noProof="0">
                          <a:solidFill>
                            <a:schemeClr val="tx2"/>
                          </a:solidFill>
                          <a:latin typeface="+mn-lt"/>
                          <a:ea typeface="+mn-ea"/>
                          <a:cs typeface="+mn-cs"/>
                        </a:rPr>
                        <a:t>…</a:t>
                      </a:r>
                    </a:p>
                  </a:txBody>
                  <a:tcPr/>
                </a:tc>
                <a:extLst>
                  <a:ext uri="{0D108BD9-81ED-4DB2-BD59-A6C34878D82A}">
                    <a16:rowId xmlns:a16="http://schemas.microsoft.com/office/drawing/2014/main" val="754459411"/>
                  </a:ext>
                </a:extLst>
              </a:tr>
              <a:tr h="370840">
                <a:tc>
                  <a:txBody>
                    <a:bodyPr/>
                    <a:lstStyle/>
                    <a:p>
                      <a:r>
                        <a:rPr lang="en-GB" sz="1000" noProof="0">
                          <a:solidFill>
                            <a:schemeClr val="tx1"/>
                          </a:solidFill>
                        </a:rPr>
                        <a:t>Less control, more autonomy around a shared vision (and</a:t>
                      </a:r>
                    </a:p>
                    <a:p>
                      <a:r>
                        <a:rPr lang="en-GB" sz="1000" noProof="0">
                          <a:solidFill>
                            <a:schemeClr val="tx1"/>
                          </a:solidFill>
                        </a:rPr>
                        <a:t>organisational values)</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Reinforce strategic approaches in WOSM and NSOs in this line</a:t>
                      </a:r>
                    </a:p>
                    <a:p>
                      <a:pPr marL="171450" indent="-171450">
                        <a:buFont typeface="Arial" panose="020B0604020202020204" pitchFamily="34" charset="0"/>
                        <a:buChar char="•"/>
                      </a:pPr>
                      <a:r>
                        <a:rPr lang="en-GB" sz="1000" b="1" noProof="0">
                          <a:solidFill>
                            <a:schemeClr val="tx2"/>
                          </a:solidFill>
                        </a:rPr>
                        <a:t>Cultivate trust and constructive reviews</a:t>
                      </a:r>
                    </a:p>
                    <a:p>
                      <a:pPr marL="171450" indent="-171450">
                        <a:buFont typeface="Arial" panose="020B0604020202020204" pitchFamily="34" charset="0"/>
                        <a:buChar char="•"/>
                      </a:pPr>
                      <a:r>
                        <a:rPr lang="en-GB" sz="1000" b="1" noProof="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370840">
                <a:tc>
                  <a:txBody>
                    <a:bodyPr/>
                    <a:lstStyle/>
                    <a:p>
                      <a:r>
                        <a:rPr lang="en-GB" sz="1000" noProof="0">
                          <a:solidFill>
                            <a:schemeClr val="tx1"/>
                          </a:solidFill>
                        </a:rPr>
                        <a:t>Technology, technology, technology (and do we cope with the “thinking</a:t>
                      </a:r>
                    </a:p>
                    <a:p>
                      <a:r>
                        <a:rPr lang="en-GB" sz="1000" noProof="0">
                          <a:solidFill>
                            <a:schemeClr val="tx1"/>
                          </a:solidFill>
                        </a:rPr>
                        <a:t>machines”?)</a:t>
                      </a:r>
                    </a:p>
                  </a:txBody>
                  <a:tcPr/>
                </a:tc>
                <a:tc>
                  <a:txBody>
                    <a:bodyPr/>
                    <a:lstStyle/>
                    <a:p>
                      <a:pPr marL="171450" indent="-171450">
                        <a:buFont typeface="Arial" panose="020B0604020202020204" pitchFamily="34" charset="0"/>
                        <a:buChar char="•"/>
                      </a:pPr>
                      <a:r>
                        <a:rPr lang="en-GB" sz="1000" b="1" noProof="0">
                          <a:solidFill>
                            <a:schemeClr val="tx2"/>
                          </a:solidFill>
                        </a:rPr>
                        <a:t>Scouting as “refuge” that provides first-hand and direct experiences</a:t>
                      </a:r>
                    </a:p>
                    <a:p>
                      <a:pPr marL="171450" indent="-171450">
                        <a:buFont typeface="Arial" panose="020B0604020202020204" pitchFamily="34" charset="0"/>
                        <a:buChar char="•"/>
                      </a:pPr>
                      <a:r>
                        <a:rPr lang="en-GB" sz="1000" b="1" noProof="0">
                          <a:solidFill>
                            <a:schemeClr val="tx2"/>
                          </a:solidFill>
                        </a:rPr>
                        <a:t>(the value of nature, human contact and relations…) AND</a:t>
                      </a:r>
                    </a:p>
                    <a:p>
                      <a:pPr marL="171450" indent="-171450">
                        <a:buFont typeface="Arial" panose="020B0604020202020204" pitchFamily="34" charset="0"/>
                        <a:buChar char="•"/>
                      </a:pPr>
                      <a:r>
                        <a:rPr lang="en-GB" sz="1000" b="1" noProof="0">
                          <a:solidFill>
                            <a:schemeClr val="tx2"/>
                          </a:solidFill>
                        </a:rPr>
                        <a:t>The use of technology in activities, in the running of patrols or units, an</a:t>
                      </a:r>
                    </a:p>
                    <a:p>
                      <a:pPr marL="171450" indent="-171450">
                        <a:buFont typeface="Arial" panose="020B0604020202020204" pitchFamily="34" charset="0"/>
                        <a:buChar char="•"/>
                      </a:pPr>
                      <a:r>
                        <a:rPr lang="en-GB" sz="1000" b="1" noProof="0">
                          <a:solidFill>
                            <a:schemeClr val="tx2"/>
                          </a:solidFill>
                        </a:rPr>
                        <a:t>in the NSOs structures</a:t>
                      </a:r>
                    </a:p>
                    <a:p>
                      <a:pPr marL="171450" indent="-171450">
                        <a:buFont typeface="Arial" panose="020B0604020202020204" pitchFamily="34" charset="0"/>
                        <a:buChar char="•"/>
                      </a:pPr>
                      <a:r>
                        <a:rPr lang="en-GB" sz="1000" b="1" noProof="0">
                          <a:solidFill>
                            <a:schemeClr val="tx2"/>
                          </a:solidFill>
                        </a:rPr>
                        <a:t> …</a:t>
                      </a:r>
                    </a:p>
                  </a:txBody>
                  <a:tcPr/>
                </a:tc>
                <a:extLst>
                  <a:ext uri="{0D108BD9-81ED-4DB2-BD59-A6C34878D82A}">
                    <a16:rowId xmlns:a16="http://schemas.microsoft.com/office/drawing/2014/main" val="2620982356"/>
                  </a:ext>
                </a:extLst>
              </a:tr>
              <a:tr h="370840">
                <a:tc>
                  <a:txBody>
                    <a:bodyPr/>
                    <a:lstStyle/>
                    <a:p>
                      <a:r>
                        <a:rPr lang="en-GB" sz="1000" noProof="0">
                          <a:solidFill>
                            <a:schemeClr val="tx1"/>
                          </a:solidFill>
                        </a:rPr>
                        <a:t>Focus on energies </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Programmes based on sustainable development</a:t>
                      </a:r>
                    </a:p>
                    <a:p>
                      <a:pPr marL="171450" indent="-171450">
                        <a:buFont typeface="Arial" panose="020B0604020202020204" pitchFamily="34" charset="0"/>
                        <a:buChar char="•"/>
                      </a:pPr>
                      <a:r>
                        <a:rPr lang="en-GB" sz="1000" b="1" noProof="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1839808147"/>
                  </a:ext>
                </a:extLst>
              </a:tr>
              <a:tr h="0">
                <a:tc>
                  <a:txBody>
                    <a:bodyPr/>
                    <a:lstStyle/>
                    <a:p>
                      <a:r>
                        <a:rPr lang="en-GB" sz="1000" noProof="0">
                          <a:solidFill>
                            <a:schemeClr val="tx1"/>
                          </a:solidFill>
                        </a:rPr>
                        <a:t>Health and well-being become (also) a priority </a:t>
                      </a:r>
                    </a:p>
                  </a:txBody>
                  <a:tcPr/>
                </a:tc>
                <a:tc>
                  <a:txBody>
                    <a:bodyPr/>
                    <a:lstStyle/>
                    <a:p>
                      <a:pPr marL="171450" indent="-171450">
                        <a:buFont typeface="Arial" panose="020B0604020202020204" pitchFamily="34" charset="0"/>
                        <a:buChar char="•"/>
                      </a:pPr>
                      <a:r>
                        <a:rPr lang="en-GB" sz="1000" b="1" noProof="0" dirty="0">
                          <a:solidFill>
                            <a:schemeClr val="tx2"/>
                          </a:solidFill>
                        </a:rPr>
                        <a:t>Programmes more “person(s)-</a:t>
                      </a:r>
                      <a:r>
                        <a:rPr lang="en-GB" sz="1000" b="1" noProof="0" dirty="0" err="1">
                          <a:solidFill>
                            <a:schemeClr val="tx2"/>
                          </a:solidFill>
                        </a:rPr>
                        <a:t>centered</a:t>
                      </a:r>
                      <a:r>
                        <a:rPr lang="en-GB" sz="1000" b="1" noProof="0" dirty="0">
                          <a:solidFill>
                            <a:schemeClr val="tx2"/>
                          </a:solidFill>
                        </a:rPr>
                        <a:t>” (the young person and the ones around him – the Service dimension)</a:t>
                      </a:r>
                    </a:p>
                    <a:p>
                      <a:pPr marL="171450" indent="-171450">
                        <a:buFont typeface="Arial" panose="020B0604020202020204" pitchFamily="34" charset="0"/>
                        <a:buChar char="•"/>
                      </a:pPr>
                      <a:r>
                        <a:rPr lang="en-GB" sz="1000" b="1" noProof="0" dirty="0">
                          <a:solidFill>
                            <a:schemeClr val="tx2"/>
                          </a:solidFill>
                        </a:rPr>
                        <a:t>The importance of nature</a:t>
                      </a:r>
                    </a:p>
                    <a:p>
                      <a:pPr marL="171450" indent="-171450">
                        <a:buFont typeface="Arial" panose="020B0604020202020204" pitchFamily="34" charset="0"/>
                        <a:buChar char="•"/>
                      </a:pPr>
                      <a:r>
                        <a:rPr lang="en-GB" sz="1000" b="1" noProof="0" dirty="0">
                          <a:solidFill>
                            <a:schemeClr val="tx2"/>
                          </a:solidFill>
                        </a:rPr>
                        <a:t>Addressing also mental health</a:t>
                      </a:r>
                    </a:p>
                    <a:p>
                      <a:pPr marL="171450" indent="-171450">
                        <a:buFont typeface="Arial" panose="020B0604020202020204" pitchFamily="34" charset="0"/>
                        <a:buChar char="•"/>
                      </a:pPr>
                      <a:r>
                        <a:rPr lang="en-GB" sz="1000" b="1" noProof="0" dirty="0">
                          <a:solidFill>
                            <a:schemeClr val="tx2"/>
                          </a:solidFill>
                        </a:rPr>
                        <a:t>Scout/(personal) life balance – less time available from adults? Bigger demands in managing young people different activities outside of scouting (school, sports, leisure…)?</a:t>
                      </a:r>
                    </a:p>
                  </a:txBody>
                  <a:tcPr/>
                </a:tc>
                <a:extLst>
                  <a:ext uri="{0D108BD9-81ED-4DB2-BD59-A6C34878D82A}">
                    <a16:rowId xmlns:a16="http://schemas.microsoft.com/office/drawing/2014/main" val="533843435"/>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p:txBody>
          <a:bodyPr/>
          <a:lstStyle/>
          <a:p>
            <a:r>
              <a:rPr lang="en-US" sz="3600" dirty="0"/>
              <a:t>Trends in “</a:t>
            </a:r>
            <a:r>
              <a:rPr lang="en-US" sz="3600" b="1" dirty="0"/>
              <a:t>Work and </a:t>
            </a:r>
            <a:r>
              <a:rPr lang="en-US" sz="3600" b="1" dirty="0" err="1"/>
              <a:t>Organisations</a:t>
            </a:r>
            <a:r>
              <a:rPr lang="en-US" sz="3600" dirty="0"/>
              <a:t>” 1/2</a:t>
            </a:r>
            <a:endParaRPr lang="fr-FR" sz="3600" dirty="0"/>
          </a:p>
        </p:txBody>
      </p:sp>
      <p:sp>
        <p:nvSpPr>
          <p:cNvPr id="4" name="Rectangle 3">
            <a:extLst>
              <a:ext uri="{FF2B5EF4-FFF2-40B4-BE49-F238E27FC236}">
                <a16:creationId xmlns:a16="http://schemas.microsoft.com/office/drawing/2014/main" id="{3A933484-C838-101F-DC1A-4820532EECC6}"/>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5B92F5D3-0A88-4BF6-13E7-E942184FDEF4}"/>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572DD426-EDF7-88A1-D97A-853DEE0F3D82}"/>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8FB16B6-8EC9-E9BB-2824-9F4822895CF0}"/>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3209928-DFA5-1BB6-45FC-212D00D26607}"/>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4F55BC29-587C-D858-AB04-95CFCE057786}"/>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38">
            <a:extLst>
              <a:ext uri="{FF2B5EF4-FFF2-40B4-BE49-F238E27FC236}">
                <a16:creationId xmlns:a16="http://schemas.microsoft.com/office/drawing/2014/main" id="{1FAC37F4-498C-BCEE-6C09-1662655DAC3C}"/>
              </a:ext>
            </a:extLst>
          </p:cNvPr>
          <p:cNvGrpSpPr/>
          <p:nvPr/>
        </p:nvGrpSpPr>
        <p:grpSpPr>
          <a:xfrm>
            <a:off x="5918658" y="6270257"/>
            <a:ext cx="1229008" cy="119062"/>
            <a:chOff x="685800" y="6165890"/>
            <a:chExt cx="1229008" cy="119062"/>
          </a:xfrm>
        </p:grpSpPr>
        <p:sp>
          <p:nvSpPr>
            <p:cNvPr id="15" name="Rectangle 9">
              <a:extLst>
                <a:ext uri="{FF2B5EF4-FFF2-40B4-BE49-F238E27FC236}">
                  <a16:creationId xmlns:a16="http://schemas.microsoft.com/office/drawing/2014/main" id="{159E60AB-6E32-1613-7DFE-EE71982F633C}"/>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56C4D1F-8691-F443-97EA-C379C4B3BD8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41">
            <a:extLst>
              <a:ext uri="{FF2B5EF4-FFF2-40B4-BE49-F238E27FC236}">
                <a16:creationId xmlns:a16="http://schemas.microsoft.com/office/drawing/2014/main" id="{C6560968-E473-2CFB-4853-B995E67F85DB}"/>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11816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6"/>
          </p:nvPr>
        </p:nvSpPr>
        <p:spPr/>
        <p:txBody>
          <a:bodyPr/>
          <a:lstStyle/>
          <a:p>
            <a:pPr>
              <a:spcBef>
                <a:spcPts val="0"/>
              </a:spcBef>
              <a:spcAft>
                <a:spcPts val="0"/>
              </a:spcAft>
            </a:pPr>
            <a:r>
              <a:rPr lang="en-US" sz="1200" dirty="0">
                <a:solidFill>
                  <a:srgbClr val="0E101A"/>
                </a:solidFill>
                <a:effectLst/>
              </a:rPr>
              <a:t>​</a:t>
            </a:r>
            <a:r>
              <a:rPr lang="en-US" sz="1200" b="1" dirty="0">
                <a:solidFill>
                  <a:srgbClr val="632E62"/>
                </a:solidFill>
                <a:effectLst/>
              </a:rPr>
              <a:t>These factors will be amplified or mitigated by demographic changes, shifts in global power and probably other key factors. Behind the global trends, national and regional dynamics are evident. </a:t>
            </a:r>
          </a:p>
          <a:p>
            <a:pPr>
              <a:spcBef>
                <a:spcPts val="0"/>
              </a:spcBef>
              <a:spcAft>
                <a:spcPts val="0"/>
              </a:spcAft>
            </a:pPr>
            <a:endParaRPr lang="en-US" sz="1200" dirty="0">
              <a:solidFill>
                <a:srgbClr val="632E62"/>
              </a:solidFill>
              <a:effectLst/>
            </a:endParaRPr>
          </a:p>
          <a:p>
            <a:pPr>
              <a:spcBef>
                <a:spcPts val="0"/>
              </a:spcBef>
              <a:spcAft>
                <a:spcPts val="0"/>
              </a:spcAft>
            </a:pPr>
            <a:r>
              <a:rPr lang="en-US" sz="1100" dirty="0">
                <a:solidFill>
                  <a:srgbClr val="632E62"/>
                </a:solidFill>
                <a:effectLst/>
              </a:rPr>
              <a:t>​The projections that we have been able to collect are generally based on phenomena or current realities. The fact remains that unforeseen innovations or events may prove central in shaping the world. These disruptive elements must never be removed from our society monitoring field.</a:t>
            </a:r>
          </a:p>
        </p:txBody>
      </p:sp>
      <p:sp>
        <p:nvSpPr>
          <p:cNvPr id="30" name="Text Placeholder 29"/>
          <p:cNvSpPr>
            <a:spLocks noGrp="1"/>
          </p:cNvSpPr>
          <p:nvPr>
            <p:ph type="body" idx="28"/>
          </p:nvPr>
        </p:nvSpPr>
        <p:spPr/>
        <p:txBody>
          <a:bodyPr/>
          <a:lstStyle/>
          <a:p>
            <a:r>
              <a:rPr lang="en-US" dirty="0"/>
              <a:t>introduction</a:t>
            </a:r>
            <a:endParaRPr lang="en-US" dirty="0">
              <a:solidFill>
                <a:schemeClr val="accent3"/>
              </a:solidFill>
            </a:endParaRPr>
          </a:p>
          <a:p>
            <a:endParaRPr lang="en-US" dirty="0">
              <a:solidFill>
                <a:schemeClr val="accent3"/>
              </a:solidFill>
            </a:endParaRPr>
          </a:p>
        </p:txBody>
      </p:sp>
      <p:sp>
        <p:nvSpPr>
          <p:cNvPr id="14" name="Content Placeholder 13"/>
          <p:cNvSpPr>
            <a:spLocks noGrp="1"/>
          </p:cNvSpPr>
          <p:nvPr>
            <p:ph sz="quarter" idx="15"/>
          </p:nvPr>
        </p:nvSpPr>
        <p:spPr/>
        <p:txBody>
          <a:bodyPr/>
          <a:lstStyle/>
          <a:p>
            <a:r>
              <a:rPr lang="en-US" dirty="0"/>
              <a:t>​The </a:t>
            </a:r>
            <a:r>
              <a:rPr lang="en-US" dirty="0">
                <a:solidFill>
                  <a:srgbClr val="665EB8"/>
                </a:solidFill>
              </a:rPr>
              <a:t>world</a:t>
            </a:r>
            <a:r>
              <a:rPr lang="en-US" dirty="0"/>
              <a:t> is undergoing rapid transformation, marked by complexity and uncertainty; as part of the global ecosystem, Scouting will be affected…</a:t>
            </a:r>
          </a:p>
          <a:p>
            <a:r>
              <a:rPr lang="en-US" sz="1100" dirty="0">
                <a:solidFill>
                  <a:srgbClr val="632E62"/>
                </a:solidFill>
                <a:effectLst/>
                <a:ea typeface="Arial" panose="020B0604020202020204" pitchFamily="34" charset="0"/>
                <a:cs typeface="Calibri" panose="020F0502020204030204" pitchFamily="34" charset="0"/>
              </a:rPr>
              <a:t>​More and more citizens are expressing concern about climate change and the effects of pandemics, and in many countries, there are moves towards identarian withdrawal. Social and political </a:t>
            </a:r>
            <a:r>
              <a:rPr lang="en-US" sz="1100" dirty="0" err="1">
                <a:solidFill>
                  <a:srgbClr val="632E62"/>
                </a:solidFill>
                <a:effectLst/>
                <a:ea typeface="Arial" panose="020B0604020202020204" pitchFamily="34" charset="0"/>
                <a:cs typeface="Calibri" panose="020F0502020204030204" pitchFamily="34" charset="0"/>
              </a:rPr>
              <a:t>polarisation</a:t>
            </a:r>
            <a:r>
              <a:rPr lang="en-US" sz="1100" dirty="0">
                <a:solidFill>
                  <a:srgbClr val="632E62"/>
                </a:solidFill>
                <a:effectLst/>
                <a:ea typeface="Arial" panose="020B0604020202020204" pitchFamily="34" charset="0"/>
                <a:cs typeface="Calibri" panose="020F0502020204030204" pitchFamily="34" charset="0"/>
              </a:rPr>
              <a:t> is increasing, and "fake news" is worryingly telescoping with reality. The pace of technological innovation, its impact on everyday life, and even the definition of the human being are unprecedented.</a:t>
            </a:r>
            <a:endParaRPr lang="en-GB" sz="1100" dirty="0">
              <a:solidFill>
                <a:srgbClr val="632E62"/>
              </a:solidFill>
              <a:effectLst/>
              <a:ea typeface="Arial" panose="020B0604020202020204" pitchFamily="34" charset="0"/>
              <a:cs typeface="Calibri" panose="020F0502020204030204" pitchFamily="34" charset="0"/>
            </a:endParaRPr>
          </a:p>
        </p:txBody>
      </p:sp>
      <p:sp>
        <p:nvSpPr>
          <p:cNvPr id="29"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685800" y="6165890"/>
            <a:ext cx="1229008" cy="119062"/>
            <a:chOff x="685800" y="6165890"/>
            <a:chExt cx="1229008" cy="119062"/>
          </a:xfrm>
        </p:grpSpPr>
        <p:sp>
          <p:nvSpPr>
            <p:cNvPr id="36"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01</a:t>
            </a:r>
          </a:p>
        </p:txBody>
      </p:sp>
      <p:sp>
        <p:nvSpPr>
          <p:cNvPr id="5" name="Titre 16">
            <a:extLst>
              <a:ext uri="{FF2B5EF4-FFF2-40B4-BE49-F238E27FC236}">
                <a16:creationId xmlns:a16="http://schemas.microsoft.com/office/drawing/2014/main" id="{5B662A10-B518-FA06-C054-9C6F03B5011D}"/>
              </a:ext>
            </a:extLst>
          </p:cNvPr>
          <p:cNvSpPr>
            <a:spLocks noGrp="1"/>
          </p:cNvSpPr>
          <p:nvPr>
            <p:ph type="title"/>
          </p:nvPr>
        </p:nvSpPr>
        <p:spPr>
          <a:xfrm>
            <a:off x="685800" y="1142999"/>
            <a:ext cx="7772400" cy="914402"/>
          </a:xfrm>
        </p:spPr>
        <p:txBody>
          <a:bodyPr/>
          <a:lstStyle/>
          <a:p>
            <a:r>
              <a:rPr lang="fr-FR" dirty="0" err="1"/>
              <a:t>starting</a:t>
            </a:r>
            <a:r>
              <a:rPr lang="fr-FR" dirty="0"/>
              <a:t> point…</a:t>
            </a:r>
          </a:p>
        </p:txBody>
      </p:sp>
    </p:spTree>
    <p:extLst>
      <p:ext uri="{BB962C8B-B14F-4D97-AF65-F5344CB8AC3E}">
        <p14:creationId xmlns:p14="http://schemas.microsoft.com/office/powerpoint/2010/main" val="170983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3557151915"/>
              </p:ext>
            </p:extLst>
          </p:nvPr>
        </p:nvGraphicFramePr>
        <p:xfrm>
          <a:off x="610073" y="2305159"/>
          <a:ext cx="8130888" cy="3200400"/>
        </p:xfrm>
        <a:graphic>
          <a:graphicData uri="http://schemas.openxmlformats.org/drawingml/2006/table">
            <a:tbl>
              <a:tblPr firstRow="1" bandRow="1">
                <a:tableStyleId>{9D7B26C5-4107-4FEC-AEDC-1716B250A1EF}</a:tableStyleId>
              </a:tblPr>
              <a:tblGrid>
                <a:gridCol w="2561384">
                  <a:extLst>
                    <a:ext uri="{9D8B030D-6E8A-4147-A177-3AD203B41FA5}">
                      <a16:colId xmlns:a16="http://schemas.microsoft.com/office/drawing/2014/main" val="2520012272"/>
                    </a:ext>
                  </a:extLst>
                </a:gridCol>
                <a:gridCol w="5569504">
                  <a:extLst>
                    <a:ext uri="{9D8B030D-6E8A-4147-A177-3AD203B41FA5}">
                      <a16:colId xmlns:a16="http://schemas.microsoft.com/office/drawing/2014/main" val="244379830"/>
                    </a:ext>
                  </a:extLst>
                </a:gridCol>
              </a:tblGrid>
              <a:tr h="370840">
                <a:tc>
                  <a:txBody>
                    <a:bodyPr/>
                    <a:lstStyle/>
                    <a:p>
                      <a:r>
                        <a:rPr lang="en-US" sz="1000" b="0" dirty="0"/>
                        <a:t>Possess less, experience/use more</a:t>
                      </a:r>
                      <a:endParaRPr lang="fr-FR" sz="1000" b="0" dirty="0"/>
                    </a:p>
                  </a:txBody>
                  <a:tcPr/>
                </a:tc>
                <a:tc>
                  <a:txBody>
                    <a:bodyPr/>
                    <a:lstStyle/>
                    <a:p>
                      <a:pPr marL="171450" indent="-171450" algn="l" defTabSz="914400" rtl="0" eaLnBrk="1" latinLnBrk="0" hangingPunct="1">
                        <a:buFont typeface="Arial" panose="020B0604020202020204" pitchFamily="34" charset="0"/>
                        <a:buChar char="•"/>
                      </a:pPr>
                      <a:r>
                        <a:rPr lang="en-US" sz="1000" b="1" kern="1200" dirty="0">
                          <a:solidFill>
                            <a:schemeClr val="tx2"/>
                          </a:solidFill>
                          <a:latin typeface="+mn-lt"/>
                          <a:ea typeface="+mn-ea"/>
                          <a:cs typeface="+mn-cs"/>
                        </a:rPr>
                        <a:t>Less “long-term membership” and more “time-limited (strong) experiences” OR different types of membership</a:t>
                      </a:r>
                    </a:p>
                    <a:p>
                      <a:pPr marL="171450" indent="-171450" algn="l" defTabSz="914400" rtl="0" eaLnBrk="1" latinLnBrk="0" hangingPunct="1">
                        <a:buFont typeface="Arial" panose="020B0604020202020204" pitchFamily="34" charset="0"/>
                        <a:buChar char="•"/>
                      </a:pPr>
                      <a:r>
                        <a:rPr lang="en-US" sz="1000" b="1" kern="1200" dirty="0">
                          <a:solidFill>
                            <a:schemeClr val="tx2"/>
                          </a:solidFill>
                          <a:latin typeface="+mn-lt"/>
                          <a:ea typeface="+mn-ea"/>
                          <a:cs typeface="+mn-cs"/>
                        </a:rPr>
                        <a:t>NSOs to go on a “resources’ diet” (less bricks and mortar) and enhance partnerships in which they can share and interchange limited resources with others</a:t>
                      </a:r>
                    </a:p>
                    <a:p>
                      <a:pPr marL="171450" indent="-171450" algn="l" defTabSz="914400" rtl="0" eaLnBrk="1" latinLnBrk="0" hangingPunct="1">
                        <a:buFont typeface="Arial" panose="020B0604020202020204" pitchFamily="34" charset="0"/>
                        <a:buChar char="•"/>
                      </a:pPr>
                      <a:r>
                        <a:rPr lang="en-US" sz="1000" b="1" kern="1200" dirty="0">
                          <a:solidFill>
                            <a:schemeClr val="tx2"/>
                          </a:solidFill>
                          <a:latin typeface="+mn-lt"/>
                          <a:ea typeface="+mn-ea"/>
                          <a:cs typeface="+mn-cs"/>
                        </a:rPr>
                        <a:t> …</a:t>
                      </a:r>
                      <a:endParaRPr lang="fr-FR" sz="1000" b="1" kern="1200" dirty="0">
                        <a:solidFill>
                          <a:schemeClr val="tx2"/>
                        </a:solidFill>
                        <a:latin typeface="+mn-lt"/>
                        <a:ea typeface="+mn-ea"/>
                        <a:cs typeface="+mn-cs"/>
                      </a:endParaRPr>
                    </a:p>
                  </a:txBody>
                  <a:tcPr/>
                </a:tc>
                <a:extLst>
                  <a:ext uri="{0D108BD9-81ED-4DB2-BD59-A6C34878D82A}">
                    <a16:rowId xmlns:a16="http://schemas.microsoft.com/office/drawing/2014/main" val="754459411"/>
                  </a:ext>
                </a:extLst>
              </a:tr>
              <a:tr h="370840">
                <a:tc>
                  <a:txBody>
                    <a:bodyPr/>
                    <a:lstStyle/>
                    <a:p>
                      <a:r>
                        <a:rPr lang="en-US" sz="1000" dirty="0"/>
                        <a:t>Careers as a collection of (professional) meaningful experiences – connection with LLL</a:t>
                      </a:r>
                      <a:endParaRPr lang="fr-FR" sz="1000" dirty="0"/>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US" sz="1000" b="1" dirty="0">
                          <a:solidFill>
                            <a:schemeClr val="tx2"/>
                          </a:solidFill>
                        </a:rPr>
                        <a:t>Being a scout leader needs to be one meaningful experience; and the</a:t>
                      </a:r>
                    </a:p>
                    <a:p>
                      <a:pPr marL="171450" indent="-171450">
                        <a:buFont typeface="Arial" panose="020B0604020202020204" pitchFamily="34" charset="0"/>
                        <a:buChar char="•"/>
                      </a:pPr>
                      <a:r>
                        <a:rPr lang="en-US" sz="1000" b="1" dirty="0">
                          <a:solidFill>
                            <a:schemeClr val="tx2"/>
                          </a:solidFill>
                        </a:rPr>
                        <a:t>life cycle of the adult can be limited</a:t>
                      </a:r>
                    </a:p>
                    <a:p>
                      <a:pPr marL="171450" indent="-171450">
                        <a:buFont typeface="Arial" panose="020B0604020202020204" pitchFamily="34" charset="0"/>
                        <a:buChar char="•"/>
                      </a:pPr>
                      <a:r>
                        <a:rPr lang="en-US" sz="1000" b="1" dirty="0">
                          <a:solidFill>
                            <a:schemeClr val="tx2"/>
                          </a:solidFill>
                        </a:rPr>
                        <a:t>…</a:t>
                      </a:r>
                      <a:endParaRPr lang="fr-FR" sz="1000" b="1" dirty="0">
                        <a:solidFill>
                          <a:schemeClr val="tx2"/>
                        </a:solidFill>
                      </a:endParaRP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370840">
                <a:tc>
                  <a:txBody>
                    <a:bodyPr/>
                    <a:lstStyle/>
                    <a:p>
                      <a:r>
                        <a:rPr lang="fr-FR" sz="1000" dirty="0"/>
                        <a:t>Organisations: core (</a:t>
                      </a:r>
                      <a:r>
                        <a:rPr lang="fr-FR" sz="1000" dirty="0" err="1"/>
                        <a:t>formal</a:t>
                      </a:r>
                      <a:r>
                        <a:rPr lang="fr-FR" sz="1000" dirty="0"/>
                        <a:t> &amp; stable) + </a:t>
                      </a:r>
                      <a:r>
                        <a:rPr lang="fr-FR" sz="1000" dirty="0" err="1"/>
                        <a:t>project</a:t>
                      </a:r>
                      <a:r>
                        <a:rPr lang="fr-FR" sz="1000" dirty="0"/>
                        <a:t> teams (flexible &amp; innovative) [the </a:t>
                      </a:r>
                      <a:r>
                        <a:rPr lang="fr-FR" sz="1000" dirty="0" err="1"/>
                        <a:t>ambidextrous</a:t>
                      </a:r>
                      <a:r>
                        <a:rPr lang="fr-FR" sz="1000" dirty="0"/>
                        <a:t> organisation]</a:t>
                      </a:r>
                    </a:p>
                  </a:txBody>
                  <a:tcPr/>
                </a:tc>
                <a:tc>
                  <a:txBody>
                    <a:bodyPr/>
                    <a:lstStyle/>
                    <a:p>
                      <a:pPr marL="171450" indent="-171450">
                        <a:buFont typeface="Arial" panose="020B0604020202020204" pitchFamily="34" charset="0"/>
                        <a:buChar char="•"/>
                      </a:pPr>
                      <a:r>
                        <a:rPr lang="en-US" sz="1000" b="1" dirty="0">
                          <a:solidFill>
                            <a:schemeClr val="tx2"/>
                          </a:solidFill>
                        </a:rPr>
                        <a:t>Embrace flexibility in </a:t>
                      </a:r>
                      <a:r>
                        <a:rPr lang="en-US" sz="1000" b="1" dirty="0" err="1">
                          <a:solidFill>
                            <a:schemeClr val="tx2"/>
                          </a:solidFill>
                        </a:rPr>
                        <a:t>organisations</a:t>
                      </a:r>
                      <a:r>
                        <a:rPr lang="en-US" sz="1000" b="1" dirty="0">
                          <a:solidFill>
                            <a:schemeClr val="tx2"/>
                          </a:solidFill>
                        </a:rPr>
                        <a:t> (requires training of their leaderships)</a:t>
                      </a:r>
                    </a:p>
                    <a:p>
                      <a:pPr marL="171450" indent="-171450">
                        <a:buFont typeface="Arial" panose="020B0604020202020204" pitchFamily="34" charset="0"/>
                        <a:buChar char="•"/>
                      </a:pPr>
                      <a:r>
                        <a:rPr lang="en-US" sz="1000" b="1" dirty="0">
                          <a:solidFill>
                            <a:schemeClr val="tx2"/>
                          </a:solidFill>
                        </a:rPr>
                        <a:t> …</a:t>
                      </a:r>
                      <a:endParaRPr lang="fr-FR" sz="1000" b="1" dirty="0">
                        <a:solidFill>
                          <a:schemeClr val="tx2"/>
                        </a:solidFill>
                      </a:endParaRPr>
                    </a:p>
                  </a:txBody>
                  <a:tcPr/>
                </a:tc>
                <a:extLst>
                  <a:ext uri="{0D108BD9-81ED-4DB2-BD59-A6C34878D82A}">
                    <a16:rowId xmlns:a16="http://schemas.microsoft.com/office/drawing/2014/main" val="2620982356"/>
                  </a:ext>
                </a:extLst>
              </a:tr>
              <a:tr h="370840">
                <a:tc>
                  <a:txBody>
                    <a:bodyPr/>
                    <a:lstStyle/>
                    <a:p>
                      <a:r>
                        <a:rPr lang="en-US" sz="1000" dirty="0" err="1"/>
                        <a:t>Organisations</a:t>
                      </a:r>
                      <a:r>
                        <a:rPr lang="en-US" sz="1000" dirty="0"/>
                        <a:t>: focus on objectives and results (and less on how the teams achieve them)</a:t>
                      </a:r>
                      <a:endParaRPr lang="fr-FR" sz="1000" dirty="0"/>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US" sz="1000" b="1" dirty="0">
                          <a:solidFill>
                            <a:schemeClr val="tx2"/>
                          </a:solidFill>
                        </a:rPr>
                        <a:t>Extensive use of “the project” as an educational tool</a:t>
                      </a:r>
                    </a:p>
                    <a:p>
                      <a:pPr marL="171450" indent="-171450">
                        <a:buFont typeface="Arial" panose="020B0604020202020204" pitchFamily="34" charset="0"/>
                        <a:buChar char="•"/>
                      </a:pPr>
                      <a:r>
                        <a:rPr lang="en-US" sz="1000" b="1" dirty="0">
                          <a:solidFill>
                            <a:schemeClr val="tx2"/>
                          </a:solidFill>
                        </a:rPr>
                        <a:t>…</a:t>
                      </a:r>
                      <a:endParaRPr lang="fr-FR" sz="1000" b="1" dirty="0">
                        <a:solidFill>
                          <a:schemeClr val="tx2"/>
                        </a:solidFill>
                      </a:endParaRPr>
                    </a:p>
                  </a:txBody>
                  <a:tcPr>
                    <a:solidFill>
                      <a:schemeClr val="accent1">
                        <a:lumMod val="60000"/>
                        <a:lumOff val="40000"/>
                        <a:alpha val="20000"/>
                      </a:schemeClr>
                    </a:solidFill>
                  </a:tcPr>
                </a:tc>
                <a:extLst>
                  <a:ext uri="{0D108BD9-81ED-4DB2-BD59-A6C34878D82A}">
                    <a16:rowId xmlns:a16="http://schemas.microsoft.com/office/drawing/2014/main" val="1839808147"/>
                  </a:ext>
                </a:extLst>
              </a:tr>
              <a:tr h="370840">
                <a:tc>
                  <a:txBody>
                    <a:bodyPr/>
                    <a:lstStyle/>
                    <a:p>
                      <a:r>
                        <a:rPr lang="en-US" sz="1000" dirty="0" err="1"/>
                        <a:t>Organisations</a:t>
                      </a:r>
                      <a:r>
                        <a:rPr lang="en-US" sz="1000" dirty="0"/>
                        <a:t>: a multigenerational and multicultural space (several cohorts, with different characteristics, working together and interacting with each other)</a:t>
                      </a:r>
                      <a:endParaRPr lang="fr-FR" sz="1000" dirty="0"/>
                    </a:p>
                  </a:txBody>
                  <a:tcPr/>
                </a:tc>
                <a:tc>
                  <a:txBody>
                    <a:bodyPr/>
                    <a:lstStyle/>
                    <a:p>
                      <a:pPr marL="171450" indent="-171450">
                        <a:buFont typeface="Arial" panose="020B0604020202020204" pitchFamily="34" charset="0"/>
                        <a:buChar char="•"/>
                      </a:pPr>
                      <a:r>
                        <a:rPr lang="en-US" sz="1000" b="1" dirty="0">
                          <a:solidFill>
                            <a:schemeClr val="tx2"/>
                          </a:solidFill>
                        </a:rPr>
                        <a:t>The importance of “training” in dialogue and cooperation across generations and cultures; understand “the other”</a:t>
                      </a:r>
                    </a:p>
                    <a:p>
                      <a:pPr marL="171450" indent="-171450">
                        <a:buFont typeface="Arial" panose="020B0604020202020204" pitchFamily="34" charset="0"/>
                        <a:buChar char="•"/>
                      </a:pPr>
                      <a:r>
                        <a:rPr lang="en-US" sz="1000" b="1" dirty="0">
                          <a:solidFill>
                            <a:schemeClr val="tx2"/>
                          </a:solidFill>
                        </a:rPr>
                        <a:t>…</a:t>
                      </a:r>
                      <a:endParaRPr lang="fr-FR" sz="1000" b="1" dirty="0">
                        <a:solidFill>
                          <a:schemeClr val="tx2"/>
                        </a:solidFill>
                      </a:endParaRPr>
                    </a:p>
                  </a:txBody>
                  <a:tcPr/>
                </a:tc>
                <a:extLst>
                  <a:ext uri="{0D108BD9-81ED-4DB2-BD59-A6C34878D82A}">
                    <a16:rowId xmlns:a16="http://schemas.microsoft.com/office/drawing/2014/main" val="533843435"/>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p:txBody>
          <a:bodyPr/>
          <a:lstStyle/>
          <a:p>
            <a:r>
              <a:rPr lang="en-US" sz="3600" dirty="0"/>
              <a:t>Trends in “</a:t>
            </a:r>
            <a:r>
              <a:rPr lang="en-US" sz="3600" b="1" dirty="0"/>
              <a:t>Work and </a:t>
            </a:r>
            <a:r>
              <a:rPr lang="en-US" sz="3600" b="1" dirty="0" err="1"/>
              <a:t>Organisations</a:t>
            </a:r>
            <a:r>
              <a:rPr lang="en-US" sz="3600" dirty="0"/>
              <a:t>” 2/2</a:t>
            </a:r>
            <a:endParaRPr lang="fr-FR" sz="3600" dirty="0"/>
          </a:p>
        </p:txBody>
      </p:sp>
      <p:sp>
        <p:nvSpPr>
          <p:cNvPr id="2" name="Rectangle 1">
            <a:extLst>
              <a:ext uri="{FF2B5EF4-FFF2-40B4-BE49-F238E27FC236}">
                <a16:creationId xmlns:a16="http://schemas.microsoft.com/office/drawing/2014/main" id="{224701C8-1649-FF9C-A5EF-382B0DBF130F}"/>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4B550E5-A39C-062A-9CDF-B53DC0DA49E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83D801B9-943D-79D6-DD95-9373849AFD2D}"/>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61A3E21-54BE-906B-B528-5E8D2BE836E5}"/>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9F7A341-9020-9EAF-1217-D1E3B8C516B3}"/>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9000FAB8-C509-4F9D-C6E5-CC710F1CED5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38">
            <a:extLst>
              <a:ext uri="{FF2B5EF4-FFF2-40B4-BE49-F238E27FC236}">
                <a16:creationId xmlns:a16="http://schemas.microsoft.com/office/drawing/2014/main" id="{C8531BEE-DE86-398F-AC31-5639BC7B9EFB}"/>
              </a:ext>
            </a:extLst>
          </p:cNvPr>
          <p:cNvGrpSpPr/>
          <p:nvPr/>
        </p:nvGrpSpPr>
        <p:grpSpPr>
          <a:xfrm>
            <a:off x="5918658" y="6270257"/>
            <a:ext cx="1229008" cy="119062"/>
            <a:chOff x="685800" y="6165890"/>
            <a:chExt cx="1229008" cy="119062"/>
          </a:xfrm>
        </p:grpSpPr>
        <p:sp>
          <p:nvSpPr>
            <p:cNvPr id="11" name="Rectangle 9">
              <a:extLst>
                <a:ext uri="{FF2B5EF4-FFF2-40B4-BE49-F238E27FC236}">
                  <a16:creationId xmlns:a16="http://schemas.microsoft.com/office/drawing/2014/main" id="{2DCA3D2D-6573-BB68-5E74-AB7FB2646C0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EB78777D-BDDF-C2E7-6460-E41B648C0970}"/>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41">
            <a:extLst>
              <a:ext uri="{FF2B5EF4-FFF2-40B4-BE49-F238E27FC236}">
                <a16:creationId xmlns:a16="http://schemas.microsoft.com/office/drawing/2014/main" id="{7F3B63AC-DB65-1EC2-FD99-11506A33B8B8}"/>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491173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1548303468"/>
              </p:ext>
            </p:extLst>
          </p:nvPr>
        </p:nvGraphicFramePr>
        <p:xfrm>
          <a:off x="546390" y="1594947"/>
          <a:ext cx="8130888" cy="4328160"/>
        </p:xfrm>
        <a:graphic>
          <a:graphicData uri="http://schemas.openxmlformats.org/drawingml/2006/table">
            <a:tbl>
              <a:tblPr firstRow="1" bandRow="1">
                <a:tableStyleId>{9D7B26C5-4107-4FEC-AEDC-1716B250A1EF}</a:tableStyleId>
              </a:tblPr>
              <a:tblGrid>
                <a:gridCol w="2242818">
                  <a:extLst>
                    <a:ext uri="{9D8B030D-6E8A-4147-A177-3AD203B41FA5}">
                      <a16:colId xmlns:a16="http://schemas.microsoft.com/office/drawing/2014/main" val="2520012272"/>
                    </a:ext>
                  </a:extLst>
                </a:gridCol>
                <a:gridCol w="5888070">
                  <a:extLst>
                    <a:ext uri="{9D8B030D-6E8A-4147-A177-3AD203B41FA5}">
                      <a16:colId xmlns:a16="http://schemas.microsoft.com/office/drawing/2014/main" val="244379830"/>
                    </a:ext>
                  </a:extLst>
                </a:gridCol>
              </a:tblGrid>
              <a:tr h="370840">
                <a:tc>
                  <a:txBody>
                    <a:bodyPr/>
                    <a:lstStyle/>
                    <a:p>
                      <a:r>
                        <a:rPr lang="en-GB" sz="1000" b="0" noProof="0">
                          <a:solidFill>
                            <a:schemeClr val="tx1"/>
                          </a:solidFill>
                        </a:rPr>
                        <a:t>Educate people for the unknown → non-cognitive transferable skills (aka 21 st century skills) and LLL being natural</a:t>
                      </a:r>
                    </a:p>
                    <a:p>
                      <a:endParaRPr lang="en-GB" sz="1000" b="0" noProof="0">
                        <a:solidFill>
                          <a:schemeClr val="tx1"/>
                        </a:solidFill>
                      </a:endParaRPr>
                    </a:p>
                  </a:txBody>
                  <a:tcPr/>
                </a:tc>
                <a:tc>
                  <a:txBody>
                    <a:bodyPr/>
                    <a:lstStyle/>
                    <a:p>
                      <a:pPr marL="171450" indent="-171450">
                        <a:buFont typeface="Arial" panose="020B0604020202020204" pitchFamily="34" charset="0"/>
                        <a:buChar char="•"/>
                      </a:pPr>
                      <a:r>
                        <a:rPr lang="en-GB" sz="1000" b="1" noProof="0">
                          <a:solidFill>
                            <a:schemeClr val="tx2"/>
                          </a:solidFill>
                        </a:rPr>
                        <a:t>Reinforce the element on 21 st century skills on the Youth Programme:</a:t>
                      </a:r>
                    </a:p>
                    <a:p>
                      <a:pPr marL="628650" lvl="1" indent="-171450">
                        <a:buFont typeface="Arial" panose="020B0604020202020204" pitchFamily="34" charset="0"/>
                        <a:buChar char="•"/>
                      </a:pPr>
                      <a:r>
                        <a:rPr lang="en-GB" sz="1000" b="1" noProof="0">
                          <a:solidFill>
                            <a:schemeClr val="tx2"/>
                          </a:solidFill>
                        </a:rPr>
                        <a:t>creativity, problem solving, critical thinking, teamwork,</a:t>
                      </a:r>
                    </a:p>
                    <a:p>
                      <a:pPr marL="628650" lvl="1" indent="-171450">
                        <a:buFont typeface="Arial" panose="020B0604020202020204" pitchFamily="34" charset="0"/>
                        <a:buChar char="•"/>
                      </a:pPr>
                      <a:r>
                        <a:rPr lang="en-GB" sz="1000" b="1" noProof="0">
                          <a:solidFill>
                            <a:schemeClr val="tx2"/>
                          </a:solidFill>
                        </a:rPr>
                        <a:t>communication, conflict resolution</a:t>
                      </a:r>
                    </a:p>
                    <a:p>
                      <a:pPr marL="171450" indent="-171450">
                        <a:buFont typeface="Arial" panose="020B0604020202020204" pitchFamily="34" charset="0"/>
                        <a:buChar char="•"/>
                      </a:pPr>
                      <a:r>
                        <a:rPr lang="en-GB" sz="1000" b="1" noProof="0">
                          <a:solidFill>
                            <a:schemeClr val="tx2"/>
                          </a:solidFill>
                        </a:rPr>
                        <a:t>Position Scouting externally as one big provider of 21 st century skills</a:t>
                      </a:r>
                    </a:p>
                    <a:p>
                      <a:pPr marL="171450" indent="-171450">
                        <a:buFont typeface="Arial" panose="020B0604020202020204" pitchFamily="34" charset="0"/>
                        <a:buChar char="•"/>
                      </a:pPr>
                      <a:r>
                        <a:rPr lang="en-GB" sz="1000" b="1" noProof="0">
                          <a:solidFill>
                            <a:schemeClr val="tx2"/>
                          </a:solidFill>
                        </a:rPr>
                        <a:t>Encourage, both in youth and adults, an attitude and practice of “ongoing learning”, adaptability to changes, confidence and agency</a:t>
                      </a:r>
                    </a:p>
                    <a:p>
                      <a:pPr marL="171450" indent="-171450">
                        <a:buFont typeface="Arial" panose="020B0604020202020204" pitchFamily="34" charset="0"/>
                        <a:buChar char="•"/>
                      </a:pPr>
                      <a:r>
                        <a:rPr lang="en-GB" sz="1000" b="1" noProof="0">
                          <a:solidFill>
                            <a:schemeClr val="tx2"/>
                          </a:solidFill>
                        </a:rPr>
                        <a:t>…</a:t>
                      </a:r>
                    </a:p>
                  </a:txBody>
                  <a:tcPr/>
                </a:tc>
                <a:extLst>
                  <a:ext uri="{0D108BD9-81ED-4DB2-BD59-A6C34878D82A}">
                    <a16:rowId xmlns:a16="http://schemas.microsoft.com/office/drawing/2014/main" val="754459411"/>
                  </a:ext>
                </a:extLst>
              </a:tr>
              <a:tr h="370840">
                <a:tc>
                  <a:txBody>
                    <a:bodyPr/>
                    <a:lstStyle/>
                    <a:p>
                      <a:r>
                        <a:rPr lang="en-GB" sz="1000" b="0" noProof="0">
                          <a:solidFill>
                            <a:schemeClr val="tx1"/>
                          </a:solidFill>
                        </a:rPr>
                        <a:t>Education for all → overcoming inequalities and gaps (social and economic)</a:t>
                      </a:r>
                    </a:p>
                    <a:p>
                      <a:endParaRPr lang="en-GB" sz="1000" b="0" noProof="0">
                        <a:solidFill>
                          <a:schemeClr val="tx1"/>
                        </a:solidFill>
                      </a:endParaRP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Take Scouting to communities in the “fringes of society” – reach out to the “social peripheries”</a:t>
                      </a:r>
                    </a:p>
                    <a:p>
                      <a:pPr marL="171450" indent="-171450">
                        <a:buFont typeface="Arial" panose="020B0604020202020204" pitchFamily="34" charset="0"/>
                        <a:buChar char="•"/>
                      </a:pPr>
                      <a:r>
                        <a:rPr lang="en-GB" sz="1000" b="1" noProof="0">
                          <a:solidFill>
                            <a:schemeClr val="tx2"/>
                          </a:solidFill>
                        </a:rPr>
                        <a:t>Economic status can not be an obstacle to be a scout</a:t>
                      </a:r>
                    </a:p>
                    <a:p>
                      <a:pPr marL="171450" indent="-171450">
                        <a:buFont typeface="Arial" panose="020B0604020202020204" pitchFamily="34" charset="0"/>
                        <a:buChar char="•"/>
                      </a:pPr>
                      <a:r>
                        <a:rPr lang="en-GB" sz="1000" b="1" noProof="0">
                          <a:solidFill>
                            <a:schemeClr val="tx2"/>
                          </a:solidFill>
                        </a:rPr>
                        <a:t>Adopt flexible organisational procedures to meet communities’ realities and practices (can indigenous people cope with our paperwork?)</a:t>
                      </a:r>
                    </a:p>
                    <a:p>
                      <a:pPr marL="171450" indent="-171450">
                        <a:buFont typeface="Arial" panose="020B0604020202020204" pitchFamily="34" charset="0"/>
                        <a:buChar char="•"/>
                      </a:pPr>
                      <a:r>
                        <a:rPr lang="en-GB" sz="1000" b="1" noProof="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370840">
                <a:tc>
                  <a:txBody>
                    <a:bodyPr/>
                    <a:lstStyle/>
                    <a:p>
                      <a:r>
                        <a:rPr lang="en-GB" sz="1000" b="0" noProof="0">
                          <a:solidFill>
                            <a:schemeClr val="tx1"/>
                          </a:solidFill>
                        </a:rPr>
                        <a:t>Education for each one → learner-centred approach (including care of the different dimensions of the self)</a:t>
                      </a:r>
                    </a:p>
                  </a:txBody>
                  <a:tcPr/>
                </a:tc>
                <a:tc>
                  <a:txBody>
                    <a:bodyPr/>
                    <a:lstStyle/>
                    <a:p>
                      <a:pPr marL="171450" indent="-171450">
                        <a:buFont typeface="Arial" panose="020B0604020202020204" pitchFamily="34" charset="0"/>
                        <a:buChar char="•"/>
                      </a:pPr>
                      <a:r>
                        <a:rPr lang="en-GB" sz="1000" b="1" noProof="0">
                          <a:solidFill>
                            <a:schemeClr val="tx2"/>
                          </a:solidFill>
                        </a:rPr>
                        <a:t>The individual approach in scouting education (back to the basics) – implies</a:t>
                      </a:r>
                    </a:p>
                    <a:p>
                      <a:pPr marL="628650" lvl="1" indent="-171450">
                        <a:buFont typeface="Arial" panose="020B0604020202020204" pitchFamily="34" charset="0"/>
                        <a:buChar char="•"/>
                      </a:pPr>
                      <a:r>
                        <a:rPr lang="en-GB" sz="1000" b="1" noProof="0">
                          <a:solidFill>
                            <a:schemeClr val="tx2"/>
                          </a:solidFill>
                        </a:rPr>
                        <a:t>o flexibility in implementing the Youth Programme (and not “one size fits all”)</a:t>
                      </a:r>
                    </a:p>
                    <a:p>
                      <a:pPr marL="628650" lvl="1" indent="-171450">
                        <a:buFont typeface="Arial" panose="020B0604020202020204" pitchFamily="34" charset="0"/>
                        <a:buChar char="•"/>
                      </a:pPr>
                      <a:r>
                        <a:rPr lang="en-GB" sz="1000" b="1" noProof="0">
                          <a:solidFill>
                            <a:schemeClr val="tx2"/>
                          </a:solidFill>
                        </a:rPr>
                        <a:t>o suitable training for adult leaders</a:t>
                      </a:r>
                    </a:p>
                    <a:p>
                      <a:pPr marL="171450" indent="-171450">
                        <a:buFont typeface="Arial" panose="020B0604020202020204" pitchFamily="34" charset="0"/>
                        <a:buChar char="•"/>
                      </a:pPr>
                      <a:r>
                        <a:rPr lang="en-GB" sz="1000" b="1" noProof="0">
                          <a:solidFill>
                            <a:schemeClr val="tx2"/>
                          </a:solidFill>
                        </a:rPr>
                        <a:t>Ensure a balanced Youth Programme with similar importance being given to physical, intellectual, affective, spiritual, social and character development</a:t>
                      </a:r>
                    </a:p>
                    <a:p>
                      <a:pPr marL="171450" indent="-171450">
                        <a:buFont typeface="Arial" panose="020B0604020202020204" pitchFamily="34" charset="0"/>
                        <a:buChar char="•"/>
                      </a:pPr>
                      <a:r>
                        <a:rPr lang="en-GB" sz="1000" b="1" noProof="0">
                          <a:solidFill>
                            <a:schemeClr val="tx2"/>
                          </a:solidFill>
                        </a:rPr>
                        <a:t>Youth-shaped activities and projects</a:t>
                      </a:r>
                    </a:p>
                    <a:p>
                      <a:pPr marL="171450" indent="-171450">
                        <a:buFont typeface="Arial" panose="020B0604020202020204" pitchFamily="34" charset="0"/>
                        <a:buChar char="•"/>
                      </a:pPr>
                      <a:r>
                        <a:rPr lang="en-GB" sz="1000" b="1" noProof="0">
                          <a:solidFill>
                            <a:schemeClr val="tx2"/>
                          </a:solidFill>
                        </a:rPr>
                        <a:t> …</a:t>
                      </a:r>
                    </a:p>
                  </a:txBody>
                  <a:tcPr/>
                </a:tc>
                <a:extLst>
                  <a:ext uri="{0D108BD9-81ED-4DB2-BD59-A6C34878D82A}">
                    <a16:rowId xmlns:a16="http://schemas.microsoft.com/office/drawing/2014/main" val="2620982356"/>
                  </a:ext>
                </a:extLst>
              </a:tr>
              <a:tr h="370840">
                <a:tc>
                  <a:txBody>
                    <a:bodyPr/>
                    <a:lstStyle/>
                    <a:p>
                      <a:r>
                        <a:rPr lang="en-GB" sz="1000" b="0" noProof="0">
                          <a:solidFill>
                            <a:schemeClr val="tx1"/>
                          </a:solidFill>
                        </a:rPr>
                        <a:t>Focus on personal and collective wellbeing </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dirty="0">
                          <a:solidFill>
                            <a:schemeClr val="tx2"/>
                          </a:solidFill>
                        </a:rPr>
                        <a:t>Scouting as a steppingstone for earning your living (now or in the future)? – introducing young people to some hard skills (</a:t>
                      </a:r>
                      <a:r>
                        <a:rPr lang="en-GB" sz="1000" b="1" noProof="0" dirty="0" err="1">
                          <a:solidFill>
                            <a:schemeClr val="tx2"/>
                          </a:solidFill>
                        </a:rPr>
                        <a:t>eg</a:t>
                      </a:r>
                      <a:r>
                        <a:rPr lang="en-GB" sz="1000" b="1" noProof="0" dirty="0">
                          <a:solidFill>
                            <a:schemeClr val="tx2"/>
                          </a:solidFill>
                        </a:rPr>
                        <a:t>: entrepreneurship, financial literacy, agriculture and gardening,…)</a:t>
                      </a:r>
                    </a:p>
                    <a:p>
                      <a:pPr marL="171450" indent="-171450">
                        <a:buFont typeface="Arial" panose="020B0604020202020204" pitchFamily="34" charset="0"/>
                        <a:buChar char="•"/>
                      </a:pPr>
                      <a:r>
                        <a:rPr lang="en-GB" sz="1000" b="1" noProof="0" dirty="0">
                          <a:solidFill>
                            <a:schemeClr val="tx2"/>
                          </a:solidFill>
                        </a:rPr>
                        <a:t>Life beyond work: what do you really need? what makes you happy?</a:t>
                      </a:r>
                    </a:p>
                    <a:p>
                      <a:pPr marL="171450" indent="-171450">
                        <a:buFont typeface="Arial" panose="020B0604020202020204" pitchFamily="34" charset="0"/>
                        <a:buChar char="•"/>
                      </a:pPr>
                      <a:r>
                        <a:rPr lang="en-GB" sz="1000" b="1" noProof="0" dirty="0">
                          <a:solidFill>
                            <a:schemeClr val="tx2"/>
                          </a:solidFill>
                        </a:rPr>
                        <a:t>Life choices (from the daily ones to the long term ones)</a:t>
                      </a:r>
                    </a:p>
                    <a:p>
                      <a:pPr marL="171450" indent="-171450">
                        <a:buFont typeface="Arial" panose="020B0604020202020204" pitchFamily="34" charset="0"/>
                        <a:buChar char="•"/>
                      </a:pPr>
                      <a:r>
                        <a:rPr lang="en-GB" sz="1000" b="1" noProof="0" dirty="0">
                          <a:solidFill>
                            <a:schemeClr val="tx2"/>
                          </a:solidFill>
                        </a:rPr>
                        <a:t>Contribute for the collective wellbeing like access to health and education, more civic engagement, security, stronger social connections, better environment…</a:t>
                      </a:r>
                    </a:p>
                    <a:p>
                      <a:pPr marL="171450" indent="-171450">
                        <a:buFont typeface="Arial" panose="020B0604020202020204" pitchFamily="34" charset="0"/>
                        <a:buChar char="•"/>
                      </a:pPr>
                      <a:r>
                        <a:rPr lang="en-GB" sz="1000" b="1" noProof="0" dirty="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1839808147"/>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a:xfrm>
            <a:off x="605286" y="1034878"/>
            <a:ext cx="7772400" cy="914402"/>
          </a:xfrm>
        </p:spPr>
        <p:txBody>
          <a:bodyPr/>
          <a:lstStyle/>
          <a:p>
            <a:r>
              <a:rPr lang="en-US" sz="3600" dirty="0"/>
              <a:t>Trends in “</a:t>
            </a:r>
            <a:r>
              <a:rPr lang="en-US" sz="3600" b="1" dirty="0"/>
              <a:t>Education</a:t>
            </a:r>
            <a:r>
              <a:rPr lang="en-US" sz="3600" dirty="0"/>
              <a:t>” 1/2</a:t>
            </a:r>
            <a:endParaRPr lang="fr-FR" sz="3600" dirty="0"/>
          </a:p>
        </p:txBody>
      </p:sp>
      <p:sp>
        <p:nvSpPr>
          <p:cNvPr id="2" name="Rectangle 1">
            <a:extLst>
              <a:ext uri="{FF2B5EF4-FFF2-40B4-BE49-F238E27FC236}">
                <a16:creationId xmlns:a16="http://schemas.microsoft.com/office/drawing/2014/main" id="{224701C8-1649-FF9C-A5EF-382B0DBF130F}"/>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4B550E5-A39C-062A-9CDF-B53DC0DA49E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83D801B9-943D-79D6-DD95-9373849AFD2D}"/>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61A3E21-54BE-906B-B528-5E8D2BE836E5}"/>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9F7A341-9020-9EAF-1217-D1E3B8C516B3}"/>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9000FAB8-C509-4F9D-C6E5-CC710F1CED5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38">
            <a:extLst>
              <a:ext uri="{FF2B5EF4-FFF2-40B4-BE49-F238E27FC236}">
                <a16:creationId xmlns:a16="http://schemas.microsoft.com/office/drawing/2014/main" id="{C8531BEE-DE86-398F-AC31-5639BC7B9EFB}"/>
              </a:ext>
            </a:extLst>
          </p:cNvPr>
          <p:cNvGrpSpPr/>
          <p:nvPr/>
        </p:nvGrpSpPr>
        <p:grpSpPr>
          <a:xfrm>
            <a:off x="5918658" y="6270257"/>
            <a:ext cx="1229008" cy="119062"/>
            <a:chOff x="685800" y="6165890"/>
            <a:chExt cx="1229008" cy="119062"/>
          </a:xfrm>
        </p:grpSpPr>
        <p:sp>
          <p:nvSpPr>
            <p:cNvPr id="11" name="Rectangle 9">
              <a:extLst>
                <a:ext uri="{FF2B5EF4-FFF2-40B4-BE49-F238E27FC236}">
                  <a16:creationId xmlns:a16="http://schemas.microsoft.com/office/drawing/2014/main" id="{2DCA3D2D-6573-BB68-5E74-AB7FB2646C0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EB78777D-BDDF-C2E7-6460-E41B648C0970}"/>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41">
            <a:extLst>
              <a:ext uri="{FF2B5EF4-FFF2-40B4-BE49-F238E27FC236}">
                <a16:creationId xmlns:a16="http://schemas.microsoft.com/office/drawing/2014/main" id="{7F3B63AC-DB65-1EC2-FD99-11506A33B8B8}"/>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320603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2131597241"/>
              </p:ext>
            </p:extLst>
          </p:nvPr>
        </p:nvGraphicFramePr>
        <p:xfrm>
          <a:off x="212785" y="1523988"/>
          <a:ext cx="8718430" cy="5342086"/>
        </p:xfrm>
        <a:graphic>
          <a:graphicData uri="http://schemas.openxmlformats.org/drawingml/2006/table">
            <a:tbl>
              <a:tblPr firstRow="1" bandRow="1">
                <a:tableStyleId>{9D7B26C5-4107-4FEC-AEDC-1716B250A1EF}</a:tableStyleId>
              </a:tblPr>
              <a:tblGrid>
                <a:gridCol w="1471821">
                  <a:extLst>
                    <a:ext uri="{9D8B030D-6E8A-4147-A177-3AD203B41FA5}">
                      <a16:colId xmlns:a16="http://schemas.microsoft.com/office/drawing/2014/main" val="2520012272"/>
                    </a:ext>
                  </a:extLst>
                </a:gridCol>
                <a:gridCol w="7246609">
                  <a:extLst>
                    <a:ext uri="{9D8B030D-6E8A-4147-A177-3AD203B41FA5}">
                      <a16:colId xmlns:a16="http://schemas.microsoft.com/office/drawing/2014/main" val="244379830"/>
                    </a:ext>
                  </a:extLst>
                </a:gridCol>
              </a:tblGrid>
              <a:tr h="1021005">
                <a:tc>
                  <a:txBody>
                    <a:bodyPr/>
                    <a:lstStyle/>
                    <a:p>
                      <a:r>
                        <a:rPr lang="en-GB" sz="1000" b="0" noProof="0">
                          <a:solidFill>
                            <a:schemeClr val="tx1"/>
                          </a:solidFill>
                        </a:rPr>
                        <a:t>Learning “on demand”: anytime, anywhere, in any way → free choice</a:t>
                      </a:r>
                    </a:p>
                    <a:p>
                      <a:r>
                        <a:rPr lang="en-GB" sz="1000" b="0" noProof="0">
                          <a:solidFill>
                            <a:schemeClr val="tx1"/>
                          </a:solidFill>
                        </a:rPr>
                        <a:t>and learners’ ownership</a:t>
                      </a:r>
                    </a:p>
                  </a:txBody>
                  <a:tcPr/>
                </a:tc>
                <a:tc>
                  <a:txBody>
                    <a:bodyPr/>
                    <a:lstStyle/>
                    <a:p>
                      <a:pPr marL="171450" indent="-171450">
                        <a:buFont typeface="Arial" panose="020B0604020202020204" pitchFamily="34" charset="0"/>
                        <a:buChar char="•"/>
                      </a:pPr>
                      <a:r>
                        <a:rPr lang="en-GB" sz="1000" b="1" noProof="0">
                          <a:solidFill>
                            <a:schemeClr val="tx2"/>
                          </a:solidFill>
                        </a:rPr>
                        <a:t>Free circulation + recognition (eg: develop a project with scouts from other district/country and progress being recognised “at home”)</a:t>
                      </a:r>
                    </a:p>
                    <a:p>
                      <a:pPr marL="171450" indent="-171450">
                        <a:buFont typeface="Arial" panose="020B0604020202020204" pitchFamily="34" charset="0"/>
                        <a:buChar char="•"/>
                      </a:pPr>
                      <a:r>
                        <a:rPr lang="en-GB" sz="1000" b="1" noProof="0">
                          <a:solidFill>
                            <a:schemeClr val="tx2"/>
                          </a:solidFill>
                        </a:rPr>
                        <a:t>Online challenges – individual or to be taken by a ad-hoc group </a:t>
                      </a:r>
                    </a:p>
                    <a:p>
                      <a:pPr marL="171450" indent="-171450">
                        <a:buFont typeface="Arial" panose="020B0604020202020204" pitchFamily="34" charset="0"/>
                        <a:buChar char="•"/>
                      </a:pPr>
                      <a:r>
                        <a:rPr lang="en-GB" sz="1000" b="1" noProof="0">
                          <a:solidFill>
                            <a:schemeClr val="tx2"/>
                          </a:solidFill>
                        </a:rPr>
                        <a:t>Different type(s) of “membership”? (eg: project-based? activity-based?) – what implications?</a:t>
                      </a:r>
                    </a:p>
                    <a:p>
                      <a:pPr marL="171450" indent="-171450">
                        <a:buFont typeface="Arial" panose="020B0604020202020204" pitchFamily="34" charset="0"/>
                        <a:buChar char="•"/>
                      </a:pPr>
                      <a:r>
                        <a:rPr lang="en-GB" sz="1000" b="1" noProof="0">
                          <a:solidFill>
                            <a:schemeClr val="tx2"/>
                          </a:solidFill>
                        </a:rPr>
                        <a:t>Participation: learning by doing (too) – in the unit, in the scout structures, in the community</a:t>
                      </a:r>
                    </a:p>
                    <a:p>
                      <a:pPr marL="171450" indent="-171450">
                        <a:buFont typeface="Arial" panose="020B0604020202020204" pitchFamily="34" charset="0"/>
                        <a:buChar char="•"/>
                      </a:pPr>
                      <a:r>
                        <a:rPr lang="en-GB" sz="1000" b="1" noProof="0">
                          <a:solidFill>
                            <a:schemeClr val="tx2"/>
                          </a:solidFill>
                        </a:rPr>
                        <a:t>…</a:t>
                      </a:r>
                    </a:p>
                  </a:txBody>
                  <a:tcPr/>
                </a:tc>
                <a:extLst>
                  <a:ext uri="{0D108BD9-81ED-4DB2-BD59-A6C34878D82A}">
                    <a16:rowId xmlns:a16="http://schemas.microsoft.com/office/drawing/2014/main" val="754459411"/>
                  </a:ext>
                </a:extLst>
              </a:tr>
              <a:tr h="710264">
                <a:tc>
                  <a:txBody>
                    <a:bodyPr/>
                    <a:lstStyle/>
                    <a:p>
                      <a:r>
                        <a:rPr lang="en-GB" sz="1000" b="0" noProof="0">
                          <a:solidFill>
                            <a:schemeClr val="tx1"/>
                          </a:solidFill>
                        </a:rPr>
                        <a:t>Technology as a powerful enabler</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“Hybrid” programmes?</a:t>
                      </a:r>
                    </a:p>
                    <a:p>
                      <a:pPr marL="171450" indent="-171450">
                        <a:buFont typeface="Arial" panose="020B0604020202020204" pitchFamily="34" charset="0"/>
                        <a:buChar char="•"/>
                      </a:pPr>
                      <a:r>
                        <a:rPr lang="en-GB" sz="1000" b="1" noProof="0">
                          <a:solidFill>
                            <a:schemeClr val="tx2"/>
                          </a:solidFill>
                        </a:rPr>
                        <a:t>Use the social aspect of technologies</a:t>
                      </a:r>
                    </a:p>
                    <a:p>
                      <a:pPr marL="171450" indent="-171450">
                        <a:buFont typeface="Arial" panose="020B0604020202020204" pitchFamily="34" charset="0"/>
                        <a:buChar char="•"/>
                      </a:pPr>
                      <a:r>
                        <a:rPr lang="en-GB" sz="1000" b="1" noProof="0">
                          <a:solidFill>
                            <a:schemeClr val="tx2"/>
                          </a:solidFill>
                        </a:rPr>
                        <a:t>Technology as a tool (not your life)</a:t>
                      </a:r>
                    </a:p>
                    <a:p>
                      <a:pPr marL="171450" indent="-171450">
                        <a:buFont typeface="Arial" panose="020B0604020202020204" pitchFamily="34" charset="0"/>
                        <a:buChar char="•"/>
                      </a:pPr>
                      <a:r>
                        <a:rPr lang="en-GB" sz="1000" b="1" noProof="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1021005">
                <a:tc>
                  <a:txBody>
                    <a:bodyPr/>
                    <a:lstStyle/>
                    <a:p>
                      <a:r>
                        <a:rPr lang="en-GB" sz="1000" b="0" noProof="0">
                          <a:solidFill>
                            <a:schemeClr val="tx1"/>
                          </a:solidFill>
                        </a:rPr>
                        <a:t>education: focused on competences, anchored on values </a:t>
                      </a:r>
                    </a:p>
                  </a:txBody>
                  <a:tcPr/>
                </a:tc>
                <a:tc>
                  <a:txBody>
                    <a:bodyPr/>
                    <a:lstStyle/>
                    <a:p>
                      <a:pPr marL="171450" indent="-171450">
                        <a:buFont typeface="Arial" panose="020B0604020202020204" pitchFamily="34" charset="0"/>
                        <a:buChar char="•"/>
                      </a:pPr>
                      <a:r>
                        <a:rPr lang="en-GB" sz="1000" b="1" noProof="0">
                          <a:solidFill>
                            <a:schemeClr val="tx2"/>
                          </a:solidFill>
                        </a:rPr>
                        <a:t>“What are you able to DO?” – the learning journey as the acquisition of a series of competencies (most of them with real-life application)</a:t>
                      </a:r>
                    </a:p>
                    <a:p>
                      <a:pPr marL="171450" indent="-171450">
                        <a:buFont typeface="Arial" panose="020B0604020202020204" pitchFamily="34" charset="0"/>
                        <a:buChar char="•"/>
                      </a:pPr>
                      <a:r>
                        <a:rPr lang="en-GB" sz="1000" b="1" noProof="0">
                          <a:solidFill>
                            <a:schemeClr val="tx2"/>
                          </a:solidFill>
                        </a:rPr>
                        <a:t>The importance of values in a volatile and uncertain world; some non-negotiable? Others depending on geography, age, social context, cultural norms… (should these be changed?)</a:t>
                      </a:r>
                    </a:p>
                    <a:p>
                      <a:pPr marL="171450" indent="-171450">
                        <a:buFont typeface="Arial" panose="020B0604020202020204" pitchFamily="34" charset="0"/>
                        <a:buChar char="•"/>
                      </a:pPr>
                      <a:r>
                        <a:rPr lang="en-GB" sz="1000" b="1" noProof="0">
                          <a:solidFill>
                            <a:schemeClr val="tx2"/>
                          </a:solidFill>
                        </a:rPr>
                        <a:t>How to build personal values? Relation with the collective ones</a:t>
                      </a:r>
                    </a:p>
                    <a:p>
                      <a:pPr marL="171450" indent="-171450">
                        <a:buFont typeface="Arial" panose="020B0604020202020204" pitchFamily="34" charset="0"/>
                        <a:buChar char="•"/>
                      </a:pPr>
                      <a:r>
                        <a:rPr lang="en-GB" sz="1000" b="1" noProof="0">
                          <a:solidFill>
                            <a:schemeClr val="tx2"/>
                          </a:solidFill>
                        </a:rPr>
                        <a:t>…</a:t>
                      </a:r>
                    </a:p>
                  </a:txBody>
                  <a:tcPr/>
                </a:tc>
                <a:extLst>
                  <a:ext uri="{0D108BD9-81ED-4DB2-BD59-A6C34878D82A}">
                    <a16:rowId xmlns:a16="http://schemas.microsoft.com/office/drawing/2014/main" val="2620982356"/>
                  </a:ext>
                </a:extLst>
              </a:tr>
              <a:tr h="721308">
                <a:tc>
                  <a:txBody>
                    <a:bodyPr/>
                    <a:lstStyle/>
                    <a:p>
                      <a:r>
                        <a:rPr lang="en-GB" sz="1000" b="0" noProof="0">
                          <a:solidFill>
                            <a:schemeClr val="tx1"/>
                          </a:solidFill>
                        </a:rPr>
                        <a:t>Learning environments: from local to global</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dirty="0">
                          <a:solidFill>
                            <a:schemeClr val="tx2"/>
                          </a:solidFill>
                        </a:rPr>
                        <a:t>Focus on community involvement, social and environmental justice</a:t>
                      </a:r>
                    </a:p>
                    <a:p>
                      <a:pPr marL="171450" indent="-171450">
                        <a:buFont typeface="Arial" panose="020B0604020202020204" pitchFamily="34" charset="0"/>
                        <a:buChar char="•"/>
                      </a:pPr>
                      <a:r>
                        <a:rPr lang="en-GB" sz="1000" b="1" noProof="0" dirty="0">
                          <a:solidFill>
                            <a:schemeClr val="tx2"/>
                          </a:solidFill>
                        </a:rPr>
                        <a:t>Bigger emphasis on the educational value of the international dimension of Scouting as a vehicle for global citizenship</a:t>
                      </a:r>
                    </a:p>
                    <a:p>
                      <a:pPr marL="171450" indent="-171450">
                        <a:buFont typeface="Arial" panose="020B0604020202020204" pitchFamily="34" charset="0"/>
                        <a:buChar char="•"/>
                      </a:pPr>
                      <a:r>
                        <a:rPr lang="en-GB" sz="1000" b="1" noProof="0" dirty="0">
                          <a:solidFill>
                            <a:schemeClr val="tx2"/>
                          </a:solidFill>
                        </a:rPr>
                        <a:t>The rights and duties of being a member of the communities</a:t>
                      </a:r>
                    </a:p>
                    <a:p>
                      <a:pPr marL="171450" indent="-171450">
                        <a:buFont typeface="Arial" panose="020B0604020202020204" pitchFamily="34" charset="0"/>
                        <a:buChar char="•"/>
                      </a:pPr>
                      <a:r>
                        <a:rPr lang="en-GB" sz="1000" b="1" noProof="0" dirty="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1839808147"/>
                  </a:ext>
                </a:extLst>
              </a:tr>
              <a:tr h="710264">
                <a:tc>
                  <a:txBody>
                    <a:bodyPr/>
                    <a:lstStyle/>
                    <a:p>
                      <a:r>
                        <a:rPr lang="en-GB" sz="1000" noProof="0"/>
                        <a:t>“It takes a village…” – the many actors in an educational process</a:t>
                      </a:r>
                    </a:p>
                  </a:txBody>
                  <a:tcPr>
                    <a:solidFill>
                      <a:schemeClr val="bg1">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Increase dialogue with educational partners (from the local group to the world level)</a:t>
                      </a:r>
                    </a:p>
                    <a:p>
                      <a:pPr marL="171450" indent="-171450">
                        <a:buFont typeface="Arial" panose="020B0604020202020204" pitchFamily="34" charset="0"/>
                        <a:buChar char="•"/>
                      </a:pPr>
                      <a:r>
                        <a:rPr lang="en-GB" sz="1000" b="1" noProof="0">
                          <a:solidFill>
                            <a:schemeClr val="tx2"/>
                          </a:solidFill>
                        </a:rPr>
                        <a:t>To value (in the personal progression) the achievements made by young people in the environments outside of scouting (family, school, sports…)</a:t>
                      </a:r>
                    </a:p>
                    <a:p>
                      <a:pPr marL="171450" indent="-171450">
                        <a:buFont typeface="Arial" panose="020B0604020202020204" pitchFamily="34" charset="0"/>
                        <a:buChar char="•"/>
                      </a:pPr>
                      <a:r>
                        <a:rPr lang="en-GB" sz="1000" b="1" noProof="0">
                          <a:solidFill>
                            <a:schemeClr val="tx2"/>
                          </a:solidFill>
                        </a:rPr>
                        <a:t>…</a:t>
                      </a:r>
                    </a:p>
                  </a:txBody>
                  <a:tcPr>
                    <a:solidFill>
                      <a:schemeClr val="bg1">
                        <a:alpha val="20000"/>
                      </a:schemeClr>
                    </a:solidFill>
                  </a:tcPr>
                </a:tc>
                <a:extLst>
                  <a:ext uri="{0D108BD9-81ED-4DB2-BD59-A6C34878D82A}">
                    <a16:rowId xmlns:a16="http://schemas.microsoft.com/office/drawing/2014/main" val="4290065768"/>
                  </a:ext>
                </a:extLst>
              </a:tr>
              <a:tr h="399524">
                <a:tc>
                  <a:txBody>
                    <a:bodyPr/>
                    <a:lstStyle/>
                    <a:p>
                      <a:r>
                        <a:rPr lang="en-GB" sz="1000" noProof="0"/>
                        <a:t>The value of hands-on, real life, learning experiences </a:t>
                      </a:r>
                    </a:p>
                  </a:txBody>
                  <a:tcPr>
                    <a:solidFill>
                      <a:schemeClr val="bg1">
                        <a:alpha val="20000"/>
                      </a:schemeClr>
                    </a:solidFill>
                  </a:tcPr>
                </a:tc>
                <a:tc>
                  <a:txBody>
                    <a:bodyPr/>
                    <a:lstStyle/>
                    <a:p>
                      <a:pPr marL="171450" indent="-171450">
                        <a:buFont typeface="Arial" panose="020B0604020202020204" pitchFamily="34" charset="0"/>
                        <a:buChar char="•"/>
                      </a:pPr>
                      <a:r>
                        <a:rPr lang="en-GB" sz="1000" b="1" noProof="0" dirty="0">
                          <a:solidFill>
                            <a:schemeClr val="tx2"/>
                          </a:solidFill>
                        </a:rPr>
                        <a:t>“Nature as the field of action, the laboratory, the temple” – reloaded</a:t>
                      </a:r>
                    </a:p>
                    <a:p>
                      <a:pPr marL="171450" indent="-171450">
                        <a:buFont typeface="Arial" panose="020B0604020202020204" pitchFamily="34" charset="0"/>
                        <a:buChar char="•"/>
                      </a:pPr>
                      <a:r>
                        <a:rPr lang="en-GB" sz="1000" b="1" noProof="0" dirty="0">
                          <a:solidFill>
                            <a:schemeClr val="tx2"/>
                          </a:solidFill>
                        </a:rPr>
                        <a:t>“On-the-job” citizenship – a citizenship that is not only “taught” but experienced in concrete projects with tangible results that grow young people’s confidence</a:t>
                      </a:r>
                    </a:p>
                    <a:p>
                      <a:pPr marL="171450" indent="-171450">
                        <a:buFont typeface="Arial" panose="020B0604020202020204" pitchFamily="34" charset="0"/>
                        <a:buChar char="•"/>
                      </a:pPr>
                      <a:r>
                        <a:rPr lang="en-GB" sz="1000" b="1" noProof="0" dirty="0">
                          <a:solidFill>
                            <a:schemeClr val="tx2"/>
                          </a:solidFill>
                        </a:rPr>
                        <a:t>The importance of the reviews after the activity – “what did I learn from this?” (individual + group review)</a:t>
                      </a:r>
                    </a:p>
                    <a:p>
                      <a:pPr marL="171450" indent="-171450">
                        <a:buFont typeface="Arial" panose="020B0604020202020204" pitchFamily="34" charset="0"/>
                        <a:buChar char="•"/>
                      </a:pPr>
                      <a:r>
                        <a:rPr lang="en-GB" sz="1000" b="1" noProof="0" dirty="0">
                          <a:solidFill>
                            <a:schemeClr val="tx2"/>
                          </a:solidFill>
                        </a:rPr>
                        <a:t>Keep the fun and challenging sides of activities</a:t>
                      </a:r>
                    </a:p>
                    <a:p>
                      <a:pPr marL="171450" indent="-171450">
                        <a:buFont typeface="Arial" panose="020B0604020202020204" pitchFamily="34" charset="0"/>
                        <a:buChar char="•"/>
                      </a:pPr>
                      <a:r>
                        <a:rPr lang="en-GB" sz="1000" b="1" noProof="0" dirty="0">
                          <a:solidFill>
                            <a:schemeClr val="tx2"/>
                          </a:solidFill>
                        </a:rPr>
                        <a:t>Take the most</a:t>
                      </a:r>
                    </a:p>
                    <a:p>
                      <a:pPr marL="171450" indent="-171450">
                        <a:buFont typeface="Arial" panose="020B0604020202020204" pitchFamily="34" charset="0"/>
                        <a:buChar char="•"/>
                      </a:pPr>
                      <a:r>
                        <a:rPr lang="en-GB" sz="1000" b="1" noProof="0" dirty="0">
                          <a:solidFill>
                            <a:schemeClr val="tx2"/>
                          </a:solidFill>
                        </a:rPr>
                        <a:t>...</a:t>
                      </a:r>
                    </a:p>
                  </a:txBody>
                  <a:tcPr>
                    <a:solidFill>
                      <a:schemeClr val="bg1">
                        <a:alpha val="20000"/>
                      </a:schemeClr>
                    </a:solidFill>
                  </a:tcPr>
                </a:tc>
                <a:extLst>
                  <a:ext uri="{0D108BD9-81ED-4DB2-BD59-A6C34878D82A}">
                    <a16:rowId xmlns:a16="http://schemas.microsoft.com/office/drawing/2014/main" val="2517974274"/>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a:xfrm>
            <a:off x="605286" y="1034878"/>
            <a:ext cx="7772400" cy="914402"/>
          </a:xfrm>
        </p:spPr>
        <p:txBody>
          <a:bodyPr/>
          <a:lstStyle/>
          <a:p>
            <a:r>
              <a:rPr lang="en-US" sz="3600" dirty="0"/>
              <a:t>Trends in “</a:t>
            </a:r>
            <a:r>
              <a:rPr lang="en-US" sz="3600" b="1" dirty="0"/>
              <a:t>Education</a:t>
            </a:r>
            <a:r>
              <a:rPr lang="en-US" sz="3600" dirty="0"/>
              <a:t>” 2/2</a:t>
            </a:r>
            <a:endParaRPr lang="fr-FR" sz="3600" dirty="0"/>
          </a:p>
        </p:txBody>
      </p:sp>
    </p:spTree>
    <p:extLst>
      <p:ext uri="{BB962C8B-B14F-4D97-AF65-F5344CB8AC3E}">
        <p14:creationId xmlns:p14="http://schemas.microsoft.com/office/powerpoint/2010/main" val="4101146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3783207800"/>
              </p:ext>
            </p:extLst>
          </p:nvPr>
        </p:nvGraphicFramePr>
        <p:xfrm>
          <a:off x="546390" y="1669134"/>
          <a:ext cx="8130888" cy="4267200"/>
        </p:xfrm>
        <a:graphic>
          <a:graphicData uri="http://schemas.openxmlformats.org/drawingml/2006/table">
            <a:tbl>
              <a:tblPr firstRow="1" bandRow="1">
                <a:tableStyleId>{9D7B26C5-4107-4FEC-AEDC-1716B250A1EF}</a:tableStyleId>
              </a:tblPr>
              <a:tblGrid>
                <a:gridCol w="2242818">
                  <a:extLst>
                    <a:ext uri="{9D8B030D-6E8A-4147-A177-3AD203B41FA5}">
                      <a16:colId xmlns:a16="http://schemas.microsoft.com/office/drawing/2014/main" val="2520012272"/>
                    </a:ext>
                  </a:extLst>
                </a:gridCol>
                <a:gridCol w="5888070">
                  <a:extLst>
                    <a:ext uri="{9D8B030D-6E8A-4147-A177-3AD203B41FA5}">
                      <a16:colId xmlns:a16="http://schemas.microsoft.com/office/drawing/2014/main" val="244379830"/>
                    </a:ext>
                  </a:extLst>
                </a:gridCol>
              </a:tblGrid>
              <a:tr h="370840">
                <a:tc>
                  <a:txBody>
                    <a:bodyPr/>
                    <a:lstStyle/>
                    <a:p>
                      <a:r>
                        <a:rPr lang="en-GB" sz="1000" b="0" noProof="0">
                          <a:solidFill>
                            <a:schemeClr val="tx1"/>
                          </a:solidFill>
                        </a:rPr>
                        <a:t>Social and family structures will likely continue to change</a:t>
                      </a:r>
                    </a:p>
                    <a:p>
                      <a:endParaRPr lang="en-GB" sz="1000" b="0" noProof="0">
                        <a:solidFill>
                          <a:schemeClr val="tx1"/>
                        </a:solidFill>
                      </a:endParaRPr>
                    </a:p>
                    <a:p>
                      <a:endParaRPr lang="en-GB" sz="1000" b="0" noProof="0">
                        <a:solidFill>
                          <a:schemeClr val="tx1"/>
                        </a:solidFill>
                      </a:endParaRPr>
                    </a:p>
                  </a:txBody>
                  <a:tcPr/>
                </a:tc>
                <a:tc>
                  <a:txBody>
                    <a:bodyPr/>
                    <a:lstStyle/>
                    <a:p>
                      <a:pPr marL="171450" indent="-171450">
                        <a:buFont typeface="Arial" panose="020B0604020202020204" pitchFamily="34" charset="0"/>
                        <a:buChar char="•"/>
                      </a:pPr>
                      <a:r>
                        <a:rPr lang="en-GB" sz="1000" b="1" noProof="0">
                          <a:solidFill>
                            <a:schemeClr val="tx2"/>
                          </a:solidFill>
                        </a:rPr>
                        <a:t>To value the social and mutual learning aspects of the “communities of adult volunteers”</a:t>
                      </a:r>
                    </a:p>
                    <a:p>
                      <a:pPr marL="171450" indent="-171450">
                        <a:buFont typeface="Arial" panose="020B0604020202020204" pitchFamily="34" charset="0"/>
                        <a:buChar char="•"/>
                      </a:pPr>
                      <a:r>
                        <a:rPr lang="en-GB" sz="1000" b="1" noProof="0">
                          <a:solidFill>
                            <a:schemeClr val="tx2"/>
                          </a:solidFill>
                        </a:rPr>
                        <a:t>What role and profile for the “adult educator”</a:t>
                      </a:r>
                    </a:p>
                    <a:p>
                      <a:pPr marL="171450" indent="-171450">
                        <a:buFont typeface="Arial" panose="020B0604020202020204" pitchFamily="34" charset="0"/>
                        <a:buChar char="•"/>
                      </a:pPr>
                      <a:r>
                        <a:rPr lang="en-GB" sz="1000" b="1" noProof="0">
                          <a:solidFill>
                            <a:schemeClr val="tx2"/>
                          </a:solidFill>
                        </a:rPr>
                        <a:t>What type of “adult-young person” relationship?</a:t>
                      </a:r>
                    </a:p>
                    <a:p>
                      <a:pPr marL="171450" indent="-171450">
                        <a:buFont typeface="Arial" panose="020B0604020202020204" pitchFamily="34" charset="0"/>
                        <a:buChar char="•"/>
                      </a:pPr>
                      <a:r>
                        <a:rPr lang="en-GB" sz="1000" b="1" noProof="0">
                          <a:solidFill>
                            <a:schemeClr val="tx2"/>
                          </a:solidFill>
                        </a:rPr>
                        <a:t>…</a:t>
                      </a:r>
                    </a:p>
                  </a:txBody>
                  <a:tcPr/>
                </a:tc>
                <a:extLst>
                  <a:ext uri="{0D108BD9-81ED-4DB2-BD59-A6C34878D82A}">
                    <a16:rowId xmlns:a16="http://schemas.microsoft.com/office/drawing/2014/main" val="754459411"/>
                  </a:ext>
                </a:extLst>
              </a:tr>
              <a:tr h="370840">
                <a:tc>
                  <a:txBody>
                    <a:bodyPr/>
                    <a:lstStyle/>
                    <a:p>
                      <a:r>
                        <a:rPr lang="en-GB" sz="1000" b="0" noProof="0">
                          <a:solidFill>
                            <a:schemeClr val="tx1"/>
                          </a:solidFill>
                        </a:rPr>
                        <a:t>Ethnic diversification </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Reinforce the intercultural/multicultural learning element</a:t>
                      </a:r>
                    </a:p>
                    <a:p>
                      <a:pPr marL="171450" indent="-171450">
                        <a:buFont typeface="Arial" panose="020B0604020202020204" pitchFamily="34" charset="0"/>
                        <a:buChar char="•"/>
                      </a:pPr>
                      <a:r>
                        <a:rPr lang="en-GB" sz="1000" b="1" noProof="0">
                          <a:solidFill>
                            <a:schemeClr val="tx2"/>
                          </a:solidFill>
                        </a:rPr>
                        <a:t>Scouting reaching out to different communities and having diverse memberships</a:t>
                      </a:r>
                    </a:p>
                    <a:p>
                      <a:pPr marL="171450" indent="-171450">
                        <a:buFont typeface="Arial" panose="020B0604020202020204" pitchFamily="34" charset="0"/>
                        <a:buChar char="•"/>
                      </a:pPr>
                      <a:r>
                        <a:rPr lang="en-GB" sz="1000" b="1" noProof="0">
                          <a:solidFill>
                            <a:schemeClr val="tx2"/>
                          </a:solidFill>
                        </a:rPr>
                        <a:t>What role in the migration flows?</a:t>
                      </a:r>
                    </a:p>
                    <a:p>
                      <a:pPr marL="171450" indent="-171450">
                        <a:buFont typeface="Arial" panose="020B0604020202020204" pitchFamily="34" charset="0"/>
                        <a:buChar char="•"/>
                      </a:pPr>
                      <a:r>
                        <a:rPr lang="en-GB" sz="1000" b="1" noProof="0">
                          <a:solidFill>
                            <a:schemeClr val="tx2"/>
                          </a:solidFill>
                        </a:rPr>
                        <a:t> …</a:t>
                      </a: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370840">
                <a:tc>
                  <a:txBody>
                    <a:bodyPr/>
                    <a:lstStyle/>
                    <a:p>
                      <a:r>
                        <a:rPr lang="en-GB" sz="1000" b="0" noProof="0">
                          <a:solidFill>
                            <a:schemeClr val="tx1"/>
                          </a:solidFill>
                        </a:rPr>
                        <a:t>Involvement in democratic life will have less and less influence, which</a:t>
                      </a:r>
                    </a:p>
                    <a:p>
                      <a:r>
                        <a:rPr lang="en-GB" sz="1000" b="0" noProof="0">
                          <a:solidFill>
                            <a:schemeClr val="tx1"/>
                          </a:solidFill>
                        </a:rPr>
                        <a:t>may result in severe “intergenerational conflict”.</a:t>
                      </a:r>
                    </a:p>
                    <a:p>
                      <a:endParaRPr lang="en-GB" sz="1000" b="0" noProof="0">
                        <a:solidFill>
                          <a:schemeClr val="tx1"/>
                        </a:solidFill>
                      </a:endParaRPr>
                    </a:p>
                    <a:p>
                      <a:endParaRPr lang="en-GB" sz="1000" b="0" noProof="0">
                        <a:solidFill>
                          <a:schemeClr val="tx1"/>
                        </a:solidFill>
                      </a:endParaRPr>
                    </a:p>
                  </a:txBody>
                  <a:tcPr/>
                </a:tc>
                <a:tc>
                  <a:txBody>
                    <a:bodyPr/>
                    <a:lstStyle/>
                    <a:p>
                      <a:pPr marL="171450" indent="-171450">
                        <a:buFont typeface="Arial" panose="020B0604020202020204" pitchFamily="34" charset="0"/>
                        <a:buChar char="•"/>
                      </a:pPr>
                      <a:r>
                        <a:rPr lang="en-GB" sz="1000" b="1" noProof="0">
                          <a:solidFill>
                            <a:schemeClr val="tx2"/>
                          </a:solidFill>
                        </a:rPr>
                        <a:t>Train for democracy in the educational action</a:t>
                      </a:r>
                    </a:p>
                    <a:p>
                      <a:pPr marL="171450" indent="-171450">
                        <a:buFont typeface="Arial" panose="020B0604020202020204" pitchFamily="34" charset="0"/>
                        <a:buChar char="•"/>
                      </a:pPr>
                      <a:r>
                        <a:rPr lang="en-GB" sz="1000" b="1" noProof="0">
                          <a:solidFill>
                            <a:schemeClr val="tx2"/>
                          </a:solidFill>
                        </a:rPr>
                        <a:t>Increase concrete experiences of intergenerational dialogue and cooperation</a:t>
                      </a:r>
                    </a:p>
                    <a:p>
                      <a:pPr marL="171450" indent="-171450">
                        <a:buFont typeface="Arial" panose="020B0604020202020204" pitchFamily="34" charset="0"/>
                        <a:buChar char="•"/>
                      </a:pPr>
                      <a:r>
                        <a:rPr lang="en-GB" sz="1000" b="1" noProof="0">
                          <a:solidFill>
                            <a:schemeClr val="tx2"/>
                          </a:solidFill>
                        </a:rPr>
                        <a:t>Develop the sense of “positive activism” and the sense of belonging to civil society</a:t>
                      </a:r>
                    </a:p>
                    <a:p>
                      <a:pPr marL="171450" indent="-171450">
                        <a:buFont typeface="Arial" panose="020B0604020202020204" pitchFamily="34" charset="0"/>
                        <a:buChar char="•"/>
                      </a:pPr>
                      <a:r>
                        <a:rPr lang="en-GB" sz="1000" b="1" noProof="0">
                          <a:solidFill>
                            <a:schemeClr val="tx2"/>
                          </a:solidFill>
                        </a:rPr>
                        <a:t>Explore different mechanisms in the governance of the organization that enables a more ongoing and generalised participation</a:t>
                      </a:r>
                    </a:p>
                    <a:p>
                      <a:pPr marL="171450" indent="-171450">
                        <a:buFont typeface="Arial" panose="020B0604020202020204" pitchFamily="34" charset="0"/>
                        <a:buChar char="•"/>
                      </a:pPr>
                      <a:r>
                        <a:rPr lang="en-GB" sz="1000" b="1" noProof="0">
                          <a:solidFill>
                            <a:schemeClr val="tx2"/>
                          </a:solidFill>
                        </a:rPr>
                        <a:t> …</a:t>
                      </a:r>
                    </a:p>
                  </a:txBody>
                  <a:tcPr/>
                </a:tc>
                <a:extLst>
                  <a:ext uri="{0D108BD9-81ED-4DB2-BD59-A6C34878D82A}">
                    <a16:rowId xmlns:a16="http://schemas.microsoft.com/office/drawing/2014/main" val="2620982356"/>
                  </a:ext>
                </a:extLst>
              </a:tr>
              <a:tr h="370840">
                <a:tc>
                  <a:txBody>
                    <a:bodyPr/>
                    <a:lstStyle/>
                    <a:p>
                      <a:r>
                        <a:rPr lang="en-GB" sz="1000" b="0" noProof="0">
                          <a:solidFill>
                            <a:schemeClr val="tx1"/>
                          </a:solidFill>
                        </a:rPr>
                        <a:t>Workers seeking ways to balance their professional and personal lives</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What type of commitment will adult educators have? New forms of adult (volunteer) support?</a:t>
                      </a:r>
                    </a:p>
                    <a:p>
                      <a:pPr marL="171450" indent="-171450">
                        <a:buFont typeface="Arial" panose="020B0604020202020204" pitchFamily="34" charset="0"/>
                        <a:buChar char="•"/>
                      </a:pPr>
                      <a:r>
                        <a:rPr lang="en-GB" sz="1000" b="1" noProof="0">
                          <a:solidFill>
                            <a:schemeClr val="tx2"/>
                          </a:solidFill>
                        </a:rPr>
                        <a:t>More “professional” adult support?</a:t>
                      </a:r>
                    </a:p>
                    <a:p>
                      <a:pPr marL="171450" indent="-171450">
                        <a:buFont typeface="Arial" panose="020B0604020202020204" pitchFamily="34" charset="0"/>
                        <a:buChar char="•"/>
                      </a:pPr>
                      <a:r>
                        <a:rPr lang="en-GB" sz="1000" b="1" noProof="0">
                          <a:solidFill>
                            <a:schemeClr val="tx2"/>
                          </a:solidFill>
                        </a:rPr>
                        <a:t>Regain the importance of the Patrol Leader and young people autonomy in general?</a:t>
                      </a:r>
                    </a:p>
                    <a:p>
                      <a:pPr marL="171450" indent="-171450">
                        <a:buFont typeface="Arial" panose="020B0604020202020204" pitchFamily="34" charset="0"/>
                        <a:buChar char="•"/>
                      </a:pPr>
                      <a:r>
                        <a:rPr lang="en-GB" sz="1000" b="1" noProof="0">
                          <a:solidFill>
                            <a:schemeClr val="tx2"/>
                          </a:solidFill>
                        </a:rPr>
                        <a:t>Support young people in “life choices”</a:t>
                      </a:r>
                    </a:p>
                    <a:p>
                      <a:pPr marL="171450" indent="-171450">
                        <a:buFont typeface="Arial" panose="020B0604020202020204" pitchFamily="34" charset="0"/>
                        <a:buChar char="•"/>
                      </a:pPr>
                      <a:r>
                        <a:rPr lang="en-GB" sz="1000" b="1" noProof="0">
                          <a:solidFill>
                            <a:schemeClr val="tx2"/>
                          </a:solidFill>
                        </a:rPr>
                        <a:t>…</a:t>
                      </a:r>
                    </a:p>
                  </a:txBody>
                  <a:tcPr>
                    <a:solidFill>
                      <a:schemeClr val="accent1">
                        <a:lumMod val="60000"/>
                        <a:lumOff val="40000"/>
                        <a:alpha val="20000"/>
                      </a:schemeClr>
                    </a:solidFill>
                  </a:tcPr>
                </a:tc>
                <a:extLst>
                  <a:ext uri="{0D108BD9-81ED-4DB2-BD59-A6C34878D82A}">
                    <a16:rowId xmlns:a16="http://schemas.microsoft.com/office/drawing/2014/main" val="18398081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noProof="0">
                          <a:solidFill>
                            <a:schemeClr val="tx1"/>
                          </a:solidFill>
                        </a:rPr>
                        <a:t>Rcognition of the importance of diversity and inclusion</a:t>
                      </a:r>
                    </a:p>
                    <a:p>
                      <a:endParaRPr lang="en-GB" sz="1000" b="0" noProof="0">
                        <a:solidFill>
                          <a:schemeClr val="tx1"/>
                        </a:solidFill>
                      </a:endParaRPr>
                    </a:p>
                  </a:txBody>
                  <a:tcPr>
                    <a:solidFill>
                      <a:schemeClr val="bg1">
                        <a:alpha val="20000"/>
                      </a:schemeClr>
                    </a:solidFill>
                  </a:tcPr>
                </a:tc>
                <a:tc>
                  <a:txBody>
                    <a:bodyPr/>
                    <a:lstStyle/>
                    <a:p>
                      <a:pPr marL="171450" indent="-171450">
                        <a:buFont typeface="Arial" panose="020B0604020202020204" pitchFamily="34" charset="0"/>
                        <a:buChar char="•"/>
                      </a:pPr>
                      <a:r>
                        <a:rPr lang="en-GB" sz="1000" b="1" noProof="0" dirty="0">
                          <a:solidFill>
                            <a:schemeClr val="tx2"/>
                          </a:solidFill>
                        </a:rPr>
                        <a:t>Membership needs to reflect the social profile of communities rules and regulations need to adapt to different publics</a:t>
                      </a:r>
                    </a:p>
                    <a:p>
                      <a:pPr marL="171450" indent="-171450">
                        <a:buFont typeface="Arial" panose="020B0604020202020204" pitchFamily="34" charset="0"/>
                        <a:buChar char="•"/>
                      </a:pPr>
                      <a:r>
                        <a:rPr lang="en-GB" sz="1000" b="1" noProof="0" dirty="0">
                          <a:solidFill>
                            <a:schemeClr val="tx2"/>
                          </a:solidFill>
                        </a:rPr>
                        <a:t>Highlight the educational value of a diverse group/association</a:t>
                      </a:r>
                    </a:p>
                    <a:p>
                      <a:pPr marL="171450" indent="-171450">
                        <a:buFont typeface="Arial" panose="020B0604020202020204" pitchFamily="34" charset="0"/>
                        <a:buChar char="•"/>
                      </a:pPr>
                      <a:r>
                        <a:rPr lang="en-GB" sz="1000" b="1" noProof="0" dirty="0">
                          <a:solidFill>
                            <a:schemeClr val="tx2"/>
                          </a:solidFill>
                        </a:rPr>
                        <a:t>Explore different models of integration: total mix, chartered groups (linked to specific groups based on culture, religion, origin…)</a:t>
                      </a:r>
                    </a:p>
                    <a:p>
                      <a:pPr marL="171450" indent="-171450">
                        <a:buFont typeface="Arial" panose="020B0604020202020204" pitchFamily="34" charset="0"/>
                        <a:buChar char="•"/>
                      </a:pPr>
                      <a:r>
                        <a:rPr lang="en-GB" sz="1000" b="1" noProof="0" dirty="0">
                          <a:solidFill>
                            <a:schemeClr val="tx2"/>
                          </a:solidFill>
                        </a:rPr>
                        <a:t>…</a:t>
                      </a:r>
                    </a:p>
                  </a:txBody>
                  <a:tcPr>
                    <a:solidFill>
                      <a:schemeClr val="bg1">
                        <a:alpha val="20000"/>
                      </a:schemeClr>
                    </a:solidFill>
                  </a:tcPr>
                </a:tc>
                <a:extLst>
                  <a:ext uri="{0D108BD9-81ED-4DB2-BD59-A6C34878D82A}">
                    <a16:rowId xmlns:a16="http://schemas.microsoft.com/office/drawing/2014/main" val="2526236494"/>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a:xfrm>
            <a:off x="587070" y="1051841"/>
            <a:ext cx="7772400" cy="914402"/>
          </a:xfrm>
        </p:spPr>
        <p:txBody>
          <a:bodyPr/>
          <a:lstStyle/>
          <a:p>
            <a:r>
              <a:rPr lang="en-US" sz="3600" dirty="0"/>
              <a:t>Trends in “</a:t>
            </a:r>
            <a:r>
              <a:rPr lang="en-US" sz="3600" b="1" dirty="0"/>
              <a:t>Society</a:t>
            </a:r>
            <a:r>
              <a:rPr lang="en-US" sz="3600" dirty="0"/>
              <a:t>” 1/2</a:t>
            </a:r>
            <a:endParaRPr lang="fr-FR" sz="3600" dirty="0"/>
          </a:p>
        </p:txBody>
      </p:sp>
      <p:sp>
        <p:nvSpPr>
          <p:cNvPr id="2" name="Rectangle 1">
            <a:extLst>
              <a:ext uri="{FF2B5EF4-FFF2-40B4-BE49-F238E27FC236}">
                <a16:creationId xmlns:a16="http://schemas.microsoft.com/office/drawing/2014/main" id="{224701C8-1649-FF9C-A5EF-382B0DBF130F}"/>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4B550E5-A39C-062A-9CDF-B53DC0DA49E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83D801B9-943D-79D6-DD95-9373849AFD2D}"/>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61A3E21-54BE-906B-B528-5E8D2BE836E5}"/>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9F7A341-9020-9EAF-1217-D1E3B8C516B3}"/>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9000FAB8-C509-4F9D-C6E5-CC710F1CED5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38">
            <a:extLst>
              <a:ext uri="{FF2B5EF4-FFF2-40B4-BE49-F238E27FC236}">
                <a16:creationId xmlns:a16="http://schemas.microsoft.com/office/drawing/2014/main" id="{C8531BEE-DE86-398F-AC31-5639BC7B9EFB}"/>
              </a:ext>
            </a:extLst>
          </p:cNvPr>
          <p:cNvGrpSpPr/>
          <p:nvPr/>
        </p:nvGrpSpPr>
        <p:grpSpPr>
          <a:xfrm>
            <a:off x="5918658" y="6270257"/>
            <a:ext cx="1229008" cy="119062"/>
            <a:chOff x="685800" y="6165890"/>
            <a:chExt cx="1229008" cy="119062"/>
          </a:xfrm>
        </p:grpSpPr>
        <p:sp>
          <p:nvSpPr>
            <p:cNvPr id="11" name="Rectangle 9">
              <a:extLst>
                <a:ext uri="{FF2B5EF4-FFF2-40B4-BE49-F238E27FC236}">
                  <a16:creationId xmlns:a16="http://schemas.microsoft.com/office/drawing/2014/main" id="{2DCA3D2D-6573-BB68-5E74-AB7FB2646C07}"/>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EB78777D-BDDF-C2E7-6460-E41B648C0970}"/>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41">
            <a:extLst>
              <a:ext uri="{FF2B5EF4-FFF2-40B4-BE49-F238E27FC236}">
                <a16:creationId xmlns:a16="http://schemas.microsoft.com/office/drawing/2014/main" id="{7F3B63AC-DB65-1EC2-FD99-11506A33B8B8}"/>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2370736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694F6B9-2AE0-6C30-E5E6-57CF947E1875}"/>
              </a:ext>
            </a:extLst>
          </p:cNvPr>
          <p:cNvSpPr>
            <a:spLocks noGrp="1"/>
          </p:cNvSpPr>
          <p:nvPr>
            <p:ph type="body" idx="28"/>
          </p:nvPr>
        </p:nvSpPr>
        <p:spPr/>
        <p:txBody>
          <a:bodyPr/>
          <a:lstStyle/>
          <a:p>
            <a:r>
              <a:rPr lang="fr-FR" dirty="0"/>
              <a:t>trends &amp; impacts</a:t>
            </a:r>
          </a:p>
          <a:p>
            <a:endParaRPr lang="fr-FR" dirty="0"/>
          </a:p>
        </p:txBody>
      </p:sp>
      <p:graphicFrame>
        <p:nvGraphicFramePr>
          <p:cNvPr id="8" name="Tableau 8">
            <a:extLst>
              <a:ext uri="{FF2B5EF4-FFF2-40B4-BE49-F238E27FC236}">
                <a16:creationId xmlns:a16="http://schemas.microsoft.com/office/drawing/2014/main" id="{A62C04B3-07F5-3BA1-CC6B-AF614CC76692}"/>
              </a:ext>
            </a:extLst>
          </p:cNvPr>
          <p:cNvGraphicFramePr>
            <a:graphicFrameLocks noGrp="1"/>
          </p:cNvGraphicFramePr>
          <p:nvPr>
            <p:extLst>
              <p:ext uri="{D42A27DB-BD31-4B8C-83A1-F6EECF244321}">
                <p14:modId xmlns:p14="http://schemas.microsoft.com/office/powerpoint/2010/main" val="3070082674"/>
              </p:ext>
            </p:extLst>
          </p:nvPr>
        </p:nvGraphicFramePr>
        <p:xfrm>
          <a:off x="373811" y="1600688"/>
          <a:ext cx="8563155" cy="4464197"/>
        </p:xfrm>
        <a:graphic>
          <a:graphicData uri="http://schemas.openxmlformats.org/drawingml/2006/table">
            <a:tbl>
              <a:tblPr firstRow="1" bandRow="1">
                <a:tableStyleId>{9D7B26C5-4107-4FEC-AEDC-1716B250A1EF}</a:tableStyleId>
              </a:tblPr>
              <a:tblGrid>
                <a:gridCol w="1701569">
                  <a:extLst>
                    <a:ext uri="{9D8B030D-6E8A-4147-A177-3AD203B41FA5}">
                      <a16:colId xmlns:a16="http://schemas.microsoft.com/office/drawing/2014/main" val="2520012272"/>
                    </a:ext>
                  </a:extLst>
                </a:gridCol>
                <a:gridCol w="6861586">
                  <a:extLst>
                    <a:ext uri="{9D8B030D-6E8A-4147-A177-3AD203B41FA5}">
                      <a16:colId xmlns:a16="http://schemas.microsoft.com/office/drawing/2014/main" val="244379830"/>
                    </a:ext>
                  </a:extLst>
                </a:gridCol>
              </a:tblGrid>
              <a:tr h="911577">
                <a:tc>
                  <a:txBody>
                    <a:bodyPr/>
                    <a:lstStyle/>
                    <a:p>
                      <a:r>
                        <a:rPr lang="en-GB" sz="1000" b="0" noProof="0">
                          <a:solidFill>
                            <a:schemeClr val="tx1"/>
                          </a:solidFill>
                        </a:rPr>
                        <a:t>Family solidarity model is evolving, the traditional place and the role of older people are challenged.</a:t>
                      </a:r>
                    </a:p>
                  </a:txBody>
                  <a:tcPr/>
                </a:tc>
                <a:tc>
                  <a:txBody>
                    <a:bodyPr/>
                    <a:lstStyle/>
                    <a:p>
                      <a:pPr marL="171450" indent="-171450">
                        <a:buFont typeface="Arial" panose="020B0604020202020204" pitchFamily="34" charset="0"/>
                        <a:buChar char="•"/>
                      </a:pPr>
                      <a:r>
                        <a:rPr lang="en-GB" sz="1000" b="1" noProof="0">
                          <a:solidFill>
                            <a:schemeClr val="tx2"/>
                          </a:solidFill>
                        </a:rPr>
                        <a:t>Scouting as a healthy space for dialogue and cooperation between generations (so that young people can use those skills in society)</a:t>
                      </a:r>
                    </a:p>
                    <a:p>
                      <a:pPr marL="171450" indent="-171450">
                        <a:buFont typeface="Arial" panose="020B0604020202020204" pitchFamily="34" charset="0"/>
                        <a:buChar char="•"/>
                      </a:pPr>
                      <a:r>
                        <a:rPr lang="en-GB" sz="1000" b="1" noProof="0">
                          <a:solidFill>
                            <a:schemeClr val="tx2"/>
                          </a:solidFill>
                        </a:rPr>
                        <a:t>Young people will want to “seat at the table” at the different levels of the movement and the organisation (if they don’t, they may leave)</a:t>
                      </a:r>
                    </a:p>
                    <a:p>
                      <a:pPr marL="171450" indent="-171450">
                        <a:buFont typeface="Arial" panose="020B0604020202020204" pitchFamily="34" charset="0"/>
                        <a:buChar char="•"/>
                      </a:pPr>
                      <a:r>
                        <a:rPr lang="en-GB" sz="1000" b="1" noProof="0">
                          <a:solidFill>
                            <a:schemeClr val="tx2"/>
                          </a:solidFill>
                        </a:rPr>
                        <a:t>What role for the older people in Scouting, both in the educational setting and governance roles?</a:t>
                      </a:r>
                    </a:p>
                    <a:p>
                      <a:pPr marL="171450" indent="-171450">
                        <a:buFont typeface="Arial" panose="020B0604020202020204" pitchFamily="34" charset="0"/>
                        <a:buChar char="•"/>
                      </a:pPr>
                      <a:r>
                        <a:rPr lang="en-GB" sz="1000" b="1" noProof="0">
                          <a:solidFill>
                            <a:schemeClr val="tx2"/>
                          </a:solidFill>
                        </a:rPr>
                        <a:t> …</a:t>
                      </a:r>
                    </a:p>
                  </a:txBody>
                  <a:tcPr/>
                </a:tc>
                <a:extLst>
                  <a:ext uri="{0D108BD9-81ED-4DB2-BD59-A6C34878D82A}">
                    <a16:rowId xmlns:a16="http://schemas.microsoft.com/office/drawing/2014/main" val="754459411"/>
                  </a:ext>
                </a:extLst>
              </a:tr>
              <a:tr h="761971">
                <a:tc>
                  <a:txBody>
                    <a:bodyPr/>
                    <a:lstStyle/>
                    <a:p>
                      <a:r>
                        <a:rPr lang="en-GB" sz="1000" b="0" noProof="0">
                          <a:solidFill>
                            <a:schemeClr val="tx1"/>
                          </a:solidFill>
                        </a:rPr>
                        <a:t>Gender equality will be more and more a norm in developing countries</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How to break the “glass ceiling” in governance structures in many NSOs? (even having in mind the cultural realities)</a:t>
                      </a:r>
                    </a:p>
                    <a:p>
                      <a:pPr marL="171450" indent="-171450">
                        <a:buFont typeface="Arial" panose="020B0604020202020204" pitchFamily="34" charset="0"/>
                        <a:buChar char="•"/>
                      </a:pPr>
                      <a:r>
                        <a:rPr lang="en-GB" sz="1000" b="1" noProof="0">
                          <a:solidFill>
                            <a:schemeClr val="tx2"/>
                          </a:solidFill>
                        </a:rPr>
                        <a:t>Scouting as a healthy and safe space for individuals to flourish, regardless of their gender (but having it in mind)</a:t>
                      </a:r>
                    </a:p>
                    <a:p>
                      <a:pPr marL="171450" indent="-171450">
                        <a:buFont typeface="Arial" panose="020B0604020202020204" pitchFamily="34" charset="0"/>
                        <a:buChar char="•"/>
                      </a:pPr>
                      <a:r>
                        <a:rPr lang="en-GB" sz="1000" b="1" noProof="0">
                          <a:solidFill>
                            <a:schemeClr val="tx2"/>
                          </a:solidFill>
                        </a:rPr>
                        <a:t>Gender is everybody’s business (including boys and men)</a:t>
                      </a:r>
                    </a:p>
                    <a:p>
                      <a:pPr marL="171450" indent="-171450">
                        <a:buFont typeface="Arial" panose="020B0604020202020204" pitchFamily="34" charset="0"/>
                        <a:buChar char="•"/>
                      </a:pPr>
                      <a:r>
                        <a:rPr lang="en-GB" sz="1000" b="1" noProof="0">
                          <a:solidFill>
                            <a:schemeClr val="tx2"/>
                          </a:solidFill>
                        </a:rPr>
                        <a:t>Why do we now have NSOs with a majority of girls and women? (a reflection on the programme may be needed)</a:t>
                      </a:r>
                    </a:p>
                    <a:p>
                      <a:pPr marL="171450" indent="-171450">
                        <a:buFont typeface="Arial" panose="020B0604020202020204" pitchFamily="34" charset="0"/>
                        <a:buChar char="•"/>
                      </a:pPr>
                      <a:r>
                        <a:rPr lang="en-GB" sz="1000" b="1" noProof="0">
                          <a:solidFill>
                            <a:schemeClr val="tx2"/>
                          </a:solidFill>
                        </a:rPr>
                        <a:t> …</a:t>
                      </a:r>
                    </a:p>
                  </a:txBody>
                  <a:tcPr>
                    <a:solidFill>
                      <a:schemeClr val="accent1">
                        <a:lumMod val="60000"/>
                        <a:lumOff val="40000"/>
                        <a:alpha val="20000"/>
                      </a:schemeClr>
                    </a:solidFill>
                  </a:tcPr>
                </a:tc>
                <a:extLst>
                  <a:ext uri="{0D108BD9-81ED-4DB2-BD59-A6C34878D82A}">
                    <a16:rowId xmlns:a16="http://schemas.microsoft.com/office/drawing/2014/main" val="3292847241"/>
                  </a:ext>
                </a:extLst>
              </a:tr>
              <a:tr h="785924">
                <a:tc>
                  <a:txBody>
                    <a:bodyPr/>
                    <a:lstStyle/>
                    <a:p>
                      <a:r>
                        <a:rPr lang="en-GB" sz="1000" b="0" noProof="0">
                          <a:solidFill>
                            <a:schemeClr val="tx1"/>
                          </a:solidFill>
                        </a:rPr>
                        <a:t>Pessimism and distrust</a:t>
                      </a:r>
                    </a:p>
                  </a:txBody>
                  <a:tcPr/>
                </a:tc>
                <a:tc>
                  <a:txBody>
                    <a:bodyPr/>
                    <a:lstStyle/>
                    <a:p>
                      <a:pPr marL="171450" indent="-171450">
                        <a:buFont typeface="Arial" panose="020B0604020202020204" pitchFamily="34" charset="0"/>
                        <a:buChar char="•"/>
                      </a:pPr>
                      <a:r>
                        <a:rPr lang="en-GB" sz="1000" b="1" noProof="0">
                          <a:solidFill>
                            <a:schemeClr val="tx2"/>
                          </a:solidFill>
                        </a:rPr>
                        <a:t>To be a beacon of hope (personal and collective)</a:t>
                      </a:r>
                    </a:p>
                    <a:p>
                      <a:pPr marL="171450" indent="-171450">
                        <a:buFont typeface="Arial" panose="020B0604020202020204" pitchFamily="34" charset="0"/>
                        <a:buChar char="•"/>
                      </a:pPr>
                      <a:r>
                        <a:rPr lang="en-GB" sz="1000" b="1" noProof="0">
                          <a:solidFill>
                            <a:schemeClr val="tx2"/>
                          </a:solidFill>
                        </a:rPr>
                        <a:t>Value the positives (“the world is getting better, actually”)</a:t>
                      </a:r>
                    </a:p>
                    <a:p>
                      <a:pPr marL="171450" indent="-171450">
                        <a:buFont typeface="Arial" panose="020B0604020202020204" pitchFamily="34" charset="0"/>
                        <a:buChar char="•"/>
                      </a:pPr>
                      <a:r>
                        <a:rPr lang="en-GB" sz="1000" b="1" noProof="0">
                          <a:solidFill>
                            <a:schemeClr val="tx2"/>
                          </a:solidFill>
                        </a:rPr>
                        <a:t>Value collaborative practices and their results (tell the story)</a:t>
                      </a:r>
                    </a:p>
                    <a:p>
                      <a:pPr marL="171450" indent="-171450">
                        <a:buFont typeface="Arial" panose="020B0604020202020204" pitchFamily="34" charset="0"/>
                        <a:buChar char="•"/>
                      </a:pPr>
                      <a:r>
                        <a:rPr lang="en-GB" sz="1000" b="1" noProof="0">
                          <a:solidFill>
                            <a:schemeClr val="tx2"/>
                          </a:solidFill>
                        </a:rPr>
                        <a:t>Learn how to cope with frustration and failures</a:t>
                      </a:r>
                    </a:p>
                    <a:p>
                      <a:pPr marL="171450" indent="-171450">
                        <a:buFont typeface="Arial" panose="020B0604020202020204" pitchFamily="34" charset="0"/>
                        <a:buChar char="•"/>
                      </a:pPr>
                      <a:r>
                        <a:rPr lang="en-GB" sz="1000" b="1" noProof="0">
                          <a:solidFill>
                            <a:schemeClr val="tx2"/>
                          </a:solidFill>
                        </a:rPr>
                        <a:t> …</a:t>
                      </a:r>
                    </a:p>
                  </a:txBody>
                  <a:tcPr/>
                </a:tc>
                <a:extLst>
                  <a:ext uri="{0D108BD9-81ED-4DB2-BD59-A6C34878D82A}">
                    <a16:rowId xmlns:a16="http://schemas.microsoft.com/office/drawing/2014/main" val="2620982356"/>
                  </a:ext>
                </a:extLst>
              </a:tr>
              <a:tr h="898037">
                <a:tc>
                  <a:txBody>
                    <a:bodyPr/>
                    <a:lstStyle/>
                    <a:p>
                      <a:r>
                        <a:rPr lang="en-GB" sz="1000" b="0" noProof="0">
                          <a:solidFill>
                            <a:schemeClr val="tx1"/>
                          </a:solidFill>
                        </a:rPr>
                        <a:t>Religious populations worldwide is projected to be 23 times larger than the growth of the unreligious between 2010 and 2050.</a:t>
                      </a:r>
                    </a:p>
                  </a:txBody>
                  <a:tcPr>
                    <a:solidFill>
                      <a:schemeClr val="accent1">
                        <a:lumMod val="60000"/>
                        <a:lumOff val="40000"/>
                        <a:alpha val="20000"/>
                      </a:schemeClr>
                    </a:solidFill>
                  </a:tcPr>
                </a:tc>
                <a:tc>
                  <a:txBody>
                    <a:bodyPr/>
                    <a:lstStyle/>
                    <a:p>
                      <a:pPr marL="171450" indent="-171450">
                        <a:buFont typeface="Arial" panose="020B0604020202020204" pitchFamily="34" charset="0"/>
                        <a:buChar char="•"/>
                      </a:pPr>
                      <a:r>
                        <a:rPr lang="en-GB" sz="1000" b="1" noProof="0">
                          <a:solidFill>
                            <a:schemeClr val="tx2"/>
                          </a:solidFill>
                        </a:rPr>
                        <a:t>Showcase what Interreligious dialogue can be (see Scouting example in the WSJ)</a:t>
                      </a:r>
                    </a:p>
                    <a:p>
                      <a:pPr marL="171450" indent="-171450">
                        <a:buFont typeface="Arial" panose="020B0604020202020204" pitchFamily="34" charset="0"/>
                        <a:buChar char="•"/>
                      </a:pPr>
                      <a:r>
                        <a:rPr lang="en-GB" sz="1000" b="1" noProof="0">
                          <a:solidFill>
                            <a:schemeClr val="tx2"/>
                          </a:solidFill>
                        </a:rPr>
                        <a:t>Make religious institutions our partners, instead of alienating them (there is huge potential for growing here)</a:t>
                      </a:r>
                    </a:p>
                    <a:p>
                      <a:pPr marL="171450" indent="-171450">
                        <a:buFont typeface="Arial" panose="020B0604020202020204" pitchFamily="34" charset="0"/>
                        <a:buChar char="•"/>
                      </a:pPr>
                      <a:r>
                        <a:rPr lang="en-GB" sz="1000" b="1" noProof="0">
                          <a:solidFill>
                            <a:schemeClr val="tx2"/>
                          </a:solidFill>
                        </a:rPr>
                        <a:t>To have coexisting “religious spaces” in Scouting as a normal thing</a:t>
                      </a:r>
                    </a:p>
                    <a:p>
                      <a:pPr marL="171450" indent="-171450">
                        <a:buFont typeface="Arial" panose="020B0604020202020204" pitchFamily="34" charset="0"/>
                        <a:buChar char="•"/>
                      </a:pPr>
                      <a:r>
                        <a:rPr lang="en-GB" sz="1000" b="1" noProof="0">
                          <a:solidFill>
                            <a:schemeClr val="tx2"/>
                          </a:solidFill>
                        </a:rPr>
                        <a:t>…</a:t>
                      </a:r>
                    </a:p>
                    <a:p>
                      <a:pPr marL="0" indent="0">
                        <a:buFont typeface="Arial" panose="020B0604020202020204" pitchFamily="34" charset="0"/>
                        <a:buNone/>
                      </a:pPr>
                      <a:endParaRPr lang="en-GB" sz="1000" b="1" noProof="0">
                        <a:solidFill>
                          <a:schemeClr val="tx2"/>
                        </a:solidFill>
                      </a:endParaRPr>
                    </a:p>
                  </a:txBody>
                  <a:tcPr>
                    <a:solidFill>
                      <a:schemeClr val="accent1">
                        <a:lumMod val="60000"/>
                        <a:lumOff val="40000"/>
                        <a:alpha val="20000"/>
                      </a:schemeClr>
                    </a:solidFill>
                  </a:tcPr>
                </a:tc>
                <a:extLst>
                  <a:ext uri="{0D108BD9-81ED-4DB2-BD59-A6C34878D82A}">
                    <a16:rowId xmlns:a16="http://schemas.microsoft.com/office/drawing/2014/main" val="1839808147"/>
                  </a:ext>
                </a:extLst>
              </a:tr>
              <a:tr h="761971">
                <a:tc>
                  <a:txBody>
                    <a:bodyPr/>
                    <a:lstStyle/>
                    <a:p>
                      <a:r>
                        <a:rPr lang="en-GB" sz="1000" noProof="0"/>
                        <a:t>Social polarization</a:t>
                      </a:r>
                    </a:p>
                  </a:txBody>
                  <a:tcPr>
                    <a:solidFill>
                      <a:schemeClr val="bg1">
                        <a:alpha val="20000"/>
                      </a:schemeClr>
                    </a:solidFill>
                  </a:tcPr>
                </a:tc>
                <a:tc>
                  <a:txBody>
                    <a:bodyPr/>
                    <a:lstStyle/>
                    <a:p>
                      <a:pPr marL="171450" indent="-171450">
                        <a:buFont typeface="Arial" panose="020B0604020202020204" pitchFamily="34" charset="0"/>
                        <a:buChar char="•"/>
                      </a:pPr>
                      <a:r>
                        <a:rPr lang="en-GB" sz="1000" b="1" noProof="0" dirty="0">
                          <a:solidFill>
                            <a:schemeClr val="tx2"/>
                          </a:solidFill>
                        </a:rPr>
                        <a:t>Dialogue, dialogue, dialogue</a:t>
                      </a:r>
                    </a:p>
                    <a:p>
                      <a:pPr marL="171450" indent="-171450">
                        <a:buFont typeface="Arial" panose="020B0604020202020204" pitchFamily="34" charset="0"/>
                        <a:buChar char="•"/>
                      </a:pPr>
                      <a:r>
                        <a:rPr lang="en-GB" sz="1000" b="1" noProof="0" dirty="0">
                          <a:solidFill>
                            <a:schemeClr val="tx2"/>
                          </a:solidFill>
                        </a:rPr>
                        <a:t>To support informed life choices and set personal value system</a:t>
                      </a:r>
                    </a:p>
                    <a:p>
                      <a:pPr marL="171450" indent="-171450">
                        <a:buFont typeface="Arial" panose="020B0604020202020204" pitchFamily="34" charset="0"/>
                        <a:buChar char="•"/>
                      </a:pPr>
                      <a:r>
                        <a:rPr lang="en-GB" sz="1000" b="1" noProof="0" dirty="0">
                          <a:solidFill>
                            <a:schemeClr val="tx2"/>
                          </a:solidFill>
                        </a:rPr>
                        <a:t>To develop interaction skills: active listening, negotiation, conflict management, consensus building, collective decision-making…</a:t>
                      </a:r>
                    </a:p>
                    <a:p>
                      <a:pPr marL="171450" indent="-171450">
                        <a:buFont typeface="Arial" panose="020B0604020202020204" pitchFamily="34" charset="0"/>
                        <a:buChar char="•"/>
                      </a:pPr>
                      <a:r>
                        <a:rPr lang="en-GB" sz="1000" b="1" noProof="0" dirty="0">
                          <a:solidFill>
                            <a:schemeClr val="tx2"/>
                          </a:solidFill>
                        </a:rPr>
                        <a:t> </a:t>
                      </a:r>
                    </a:p>
                  </a:txBody>
                  <a:tcPr>
                    <a:solidFill>
                      <a:schemeClr val="bg1">
                        <a:alpha val="20000"/>
                      </a:schemeClr>
                    </a:solidFill>
                  </a:tcPr>
                </a:tc>
                <a:extLst>
                  <a:ext uri="{0D108BD9-81ED-4DB2-BD59-A6C34878D82A}">
                    <a16:rowId xmlns:a16="http://schemas.microsoft.com/office/drawing/2014/main" val="4290065768"/>
                  </a:ext>
                </a:extLst>
              </a:tr>
            </a:tbl>
          </a:graphicData>
        </a:graphic>
      </p:graphicFrame>
      <p:sp>
        <p:nvSpPr>
          <p:cNvPr id="3" name="Titre 2">
            <a:extLst>
              <a:ext uri="{FF2B5EF4-FFF2-40B4-BE49-F238E27FC236}">
                <a16:creationId xmlns:a16="http://schemas.microsoft.com/office/drawing/2014/main" id="{02F9021F-C801-9AD0-D608-3E5E75230B4C}"/>
              </a:ext>
            </a:extLst>
          </p:cNvPr>
          <p:cNvSpPr>
            <a:spLocks noGrp="1"/>
          </p:cNvSpPr>
          <p:nvPr>
            <p:ph type="title"/>
          </p:nvPr>
        </p:nvSpPr>
        <p:spPr>
          <a:xfrm>
            <a:off x="605286" y="1034878"/>
            <a:ext cx="7772400" cy="914402"/>
          </a:xfrm>
        </p:spPr>
        <p:txBody>
          <a:bodyPr/>
          <a:lstStyle/>
          <a:p>
            <a:r>
              <a:rPr lang="en-US" sz="3600" dirty="0"/>
              <a:t>Trends in “</a:t>
            </a:r>
            <a:r>
              <a:rPr lang="en-US" sz="3600" b="1" dirty="0"/>
              <a:t>Society</a:t>
            </a:r>
            <a:r>
              <a:rPr lang="en-US" sz="3600" dirty="0"/>
              <a:t>” 2/2</a:t>
            </a:r>
            <a:endParaRPr lang="fr-FR" sz="3600" dirty="0"/>
          </a:p>
        </p:txBody>
      </p:sp>
      <p:sp>
        <p:nvSpPr>
          <p:cNvPr id="5" name="Rectangle 4">
            <a:extLst>
              <a:ext uri="{FF2B5EF4-FFF2-40B4-BE49-F238E27FC236}">
                <a16:creationId xmlns:a16="http://schemas.microsoft.com/office/drawing/2014/main" id="{90D7EA88-8D12-0B38-7D5C-AE839FA79191}"/>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F20B2DF8-C45C-C2C2-3A25-C129E5F81C91}"/>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5BF4BDF7-43CD-0CCC-FC82-C5CE8657A779}"/>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2CB1E8B9-4A8F-D062-8EAE-D317BB054C05}"/>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EE9F02F8-C799-B55F-7054-2FF393F981DD}"/>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05577BB0-364D-92DA-5109-59186CA5706B}"/>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38">
            <a:extLst>
              <a:ext uri="{FF2B5EF4-FFF2-40B4-BE49-F238E27FC236}">
                <a16:creationId xmlns:a16="http://schemas.microsoft.com/office/drawing/2014/main" id="{461FBA6D-E5CA-D0EA-1F38-9E1437F83CCB}"/>
              </a:ext>
            </a:extLst>
          </p:cNvPr>
          <p:cNvGrpSpPr/>
          <p:nvPr/>
        </p:nvGrpSpPr>
        <p:grpSpPr>
          <a:xfrm>
            <a:off x="5918658" y="6270257"/>
            <a:ext cx="1229008" cy="119062"/>
            <a:chOff x="685800" y="6165890"/>
            <a:chExt cx="1229008" cy="119062"/>
          </a:xfrm>
        </p:grpSpPr>
        <p:sp>
          <p:nvSpPr>
            <p:cNvPr id="14" name="Rectangle 9">
              <a:extLst>
                <a:ext uri="{FF2B5EF4-FFF2-40B4-BE49-F238E27FC236}">
                  <a16:creationId xmlns:a16="http://schemas.microsoft.com/office/drawing/2014/main" id="{20640C3E-D3B4-B388-B0DF-2396282CEE9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6F6E848-95FF-0D06-4C05-FDCCF5593970}"/>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TextBox 41">
            <a:extLst>
              <a:ext uri="{FF2B5EF4-FFF2-40B4-BE49-F238E27FC236}">
                <a16:creationId xmlns:a16="http://schemas.microsoft.com/office/drawing/2014/main" id="{AFD9B52C-D651-E23B-68BA-BFBBBAF70A71}"/>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1441979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4468" y="356018"/>
            <a:ext cx="7729244" cy="1205654"/>
          </a:xfrm>
        </p:spPr>
        <p:txBody>
          <a:bodyPr/>
          <a:lstStyle/>
          <a:p>
            <a:pPr marL="457200" lvl="1">
              <a:lnSpc>
                <a:spcPct val="107000"/>
              </a:lnSpc>
              <a:buNone/>
            </a:pPr>
            <a:r>
              <a:rPr lang="en-GB" sz="6600" dirty="0">
                <a:latin typeface="Calibri" panose="020F0502020204030204" pitchFamily="34" charset="0"/>
                <a:ea typeface="Calibri" panose="020F0502020204030204" pitchFamily="34" charset="0"/>
                <a:cs typeface="Arial" panose="020B0604020202020204" pitchFamily="34" charset="0"/>
              </a:rPr>
              <a:t>h</a:t>
            </a:r>
            <a:r>
              <a:rPr lang="en-GB" sz="6600" dirty="0">
                <a:effectLst/>
                <a:latin typeface="Calibri" panose="020F0502020204030204" pitchFamily="34" charset="0"/>
                <a:ea typeface="Calibri" panose="020F0502020204030204" pitchFamily="34" charset="0"/>
                <a:cs typeface="Arial" panose="020B0604020202020204" pitchFamily="34" charset="0"/>
              </a:rPr>
              <a:t>ow do we see Scouting in 15 years?</a:t>
            </a:r>
            <a:endParaRPr lang="fr-FR" sz="6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1"/>
          </p:nvPr>
        </p:nvSpPr>
        <p:spPr>
          <a:xfrm>
            <a:off x="4179615" y="4578394"/>
            <a:ext cx="4587802" cy="2946231"/>
          </a:xfrm>
        </p:spPr>
        <p:txBody>
          <a:bodyPr/>
          <a:lstStyle/>
          <a:p>
            <a:r>
              <a:rPr lang="en-US" sz="16600" dirty="0">
                <a:latin typeface="Abadi" panose="020B0604020202020204" pitchFamily="34" charset="0"/>
                <a:cs typeface="Biome" panose="020B0503030204020804" pitchFamily="34" charset="0"/>
              </a:rPr>
              <a:t>b.</a:t>
            </a:r>
          </a:p>
        </p:txBody>
      </p:sp>
      <p:sp>
        <p:nvSpPr>
          <p:cNvPr id="2" name="Text Placeholder 4">
            <a:extLst>
              <a:ext uri="{FF2B5EF4-FFF2-40B4-BE49-F238E27FC236}">
                <a16:creationId xmlns:a16="http://schemas.microsoft.com/office/drawing/2014/main" id="{A28A9E51-8138-1DAF-C734-6217EC4669C1}"/>
              </a:ext>
            </a:extLst>
          </p:cNvPr>
          <p:cNvSpPr txBox="1">
            <a:spLocks/>
          </p:cNvSpPr>
          <p:nvPr/>
        </p:nvSpPr>
        <p:spPr>
          <a:xfrm>
            <a:off x="654468" y="3127561"/>
            <a:ext cx="5571520" cy="274675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1"/>
            <a:endParaRPr lang="fr-FR" sz="2000" dirty="0"/>
          </a:p>
        </p:txBody>
      </p:sp>
    </p:spTree>
    <p:extLst>
      <p:ext uri="{BB962C8B-B14F-4D97-AF65-F5344CB8AC3E}">
        <p14:creationId xmlns:p14="http://schemas.microsoft.com/office/powerpoint/2010/main" val="2217878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C7A18B9-AC34-BA5E-709E-624518F43E06}"/>
              </a:ext>
            </a:extLst>
          </p:cNvPr>
          <p:cNvSpPr>
            <a:spLocks noGrp="1"/>
          </p:cNvSpPr>
          <p:nvPr>
            <p:ph type="title"/>
          </p:nvPr>
        </p:nvSpPr>
        <p:spPr/>
        <p:txBody>
          <a:bodyPr/>
          <a:lstStyle/>
          <a:p>
            <a:r>
              <a:rPr lang="fr-FR" dirty="0"/>
              <a:t>focus group</a:t>
            </a:r>
          </a:p>
        </p:txBody>
      </p:sp>
      <p:sp>
        <p:nvSpPr>
          <p:cNvPr id="5" name="Espace réservé du texte 4">
            <a:extLst>
              <a:ext uri="{FF2B5EF4-FFF2-40B4-BE49-F238E27FC236}">
                <a16:creationId xmlns:a16="http://schemas.microsoft.com/office/drawing/2014/main" id="{7DB1932E-38C6-DD5F-B153-69782BD74E80}"/>
              </a:ext>
            </a:extLst>
          </p:cNvPr>
          <p:cNvSpPr>
            <a:spLocks noGrp="1"/>
          </p:cNvSpPr>
          <p:nvPr>
            <p:ph type="body" idx="28"/>
          </p:nvPr>
        </p:nvSpPr>
        <p:spPr/>
        <p:txBody>
          <a:bodyPr/>
          <a:lstStyle/>
          <a:p>
            <a:r>
              <a:rPr lang="en-GB" dirty="0"/>
              <a:t>how do we envision our future?</a:t>
            </a:r>
          </a:p>
        </p:txBody>
      </p:sp>
      <p:pic>
        <p:nvPicPr>
          <p:cNvPr id="6" name="Image 5">
            <a:extLst>
              <a:ext uri="{FF2B5EF4-FFF2-40B4-BE49-F238E27FC236}">
                <a16:creationId xmlns:a16="http://schemas.microsoft.com/office/drawing/2014/main" id="{F1F965B0-B18A-73DC-3D8E-A1248E90DA58}"/>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29119" y="2273838"/>
            <a:ext cx="7965403" cy="3644077"/>
          </a:xfrm>
          <a:prstGeom prst="rect">
            <a:avLst/>
          </a:prstGeom>
          <a:ln>
            <a:solidFill>
              <a:srgbClr val="B76F9C"/>
            </a:solidFill>
          </a:ln>
        </p:spPr>
      </p:pic>
      <p:sp>
        <p:nvSpPr>
          <p:cNvPr id="12" name="Rectangle 11">
            <a:extLst>
              <a:ext uri="{FF2B5EF4-FFF2-40B4-BE49-F238E27FC236}">
                <a16:creationId xmlns:a16="http://schemas.microsoft.com/office/drawing/2014/main" id="{D2B7204F-0F23-94E9-82A4-29652471BD57}"/>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6C44CDAF-4BAD-99C3-2101-BEA8C54D7DF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13E7555-CC6D-B938-1BDF-BC4C50964248}"/>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5A81EB1-3034-35EF-A397-820042038C4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91A1EE6-6594-4ED9-B849-930EBE095106}"/>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6CA11B1E-5C25-8C62-A857-6D717669FEE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38">
            <a:extLst>
              <a:ext uri="{FF2B5EF4-FFF2-40B4-BE49-F238E27FC236}">
                <a16:creationId xmlns:a16="http://schemas.microsoft.com/office/drawing/2014/main" id="{6DA8BC96-B2F3-975B-98A1-D5E0A2FD65F5}"/>
              </a:ext>
            </a:extLst>
          </p:cNvPr>
          <p:cNvGrpSpPr/>
          <p:nvPr/>
        </p:nvGrpSpPr>
        <p:grpSpPr>
          <a:xfrm>
            <a:off x="5918658" y="6270257"/>
            <a:ext cx="1229008" cy="119062"/>
            <a:chOff x="685800" y="6165890"/>
            <a:chExt cx="1229008" cy="119062"/>
          </a:xfrm>
        </p:grpSpPr>
        <p:sp>
          <p:nvSpPr>
            <p:cNvPr id="19" name="Rectangle 9">
              <a:extLst>
                <a:ext uri="{FF2B5EF4-FFF2-40B4-BE49-F238E27FC236}">
                  <a16:creationId xmlns:a16="http://schemas.microsoft.com/office/drawing/2014/main" id="{3DD8DF37-9D60-2887-C55C-9539972AA5F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2A221BA7-DD95-17F5-2FE8-D6B468D5E85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TextBox 41">
            <a:extLst>
              <a:ext uri="{FF2B5EF4-FFF2-40B4-BE49-F238E27FC236}">
                <a16:creationId xmlns:a16="http://schemas.microsoft.com/office/drawing/2014/main" id="{AE997829-0807-2519-610E-BE47D0ADBDE9}"/>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64279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39E0663D-FB3D-88DE-57CD-EB5F7FE75EEA}"/>
              </a:ext>
            </a:extLst>
          </p:cNvPr>
          <p:cNvSpPr>
            <a:spLocks noGrp="1"/>
          </p:cNvSpPr>
          <p:nvPr>
            <p:ph sz="quarter" idx="15"/>
          </p:nvPr>
        </p:nvSpPr>
        <p:spPr/>
        <p:txBody>
          <a:bodyPr/>
          <a:lstStyle/>
          <a:p>
            <a:r>
              <a:rPr lang="en-US" sz="1400" b="1" dirty="0"/>
              <a:t>Scouting in tune with the megatrends!</a:t>
            </a:r>
          </a:p>
          <a:p>
            <a:pPr marL="266700" lvl="1"/>
            <a:r>
              <a:rPr lang="en-US" sz="1200" dirty="0">
                <a:solidFill>
                  <a:srgbClr val="7030A0"/>
                </a:solidFill>
              </a:rPr>
              <a:t>A Scouting that responds to new needs and adapts to new contexts.</a:t>
            </a:r>
          </a:p>
          <a:p>
            <a:pPr marL="266700" lvl="1"/>
            <a:r>
              <a:rPr lang="en-US" sz="1200" dirty="0">
                <a:solidFill>
                  <a:srgbClr val="7030A0"/>
                </a:solidFill>
              </a:rPr>
              <a:t>A stronger and better </a:t>
            </a:r>
            <a:r>
              <a:rPr lang="en-US" sz="1200" dirty="0" err="1">
                <a:solidFill>
                  <a:srgbClr val="7030A0"/>
                </a:solidFill>
              </a:rPr>
              <a:t>recognised</a:t>
            </a:r>
            <a:r>
              <a:rPr lang="en-US" sz="1200" dirty="0">
                <a:solidFill>
                  <a:srgbClr val="7030A0"/>
                </a:solidFill>
              </a:rPr>
              <a:t> Scouting.</a:t>
            </a:r>
          </a:p>
          <a:p>
            <a:pPr marL="266700" lvl="1"/>
            <a:r>
              <a:rPr lang="en-US" sz="1200" dirty="0">
                <a:solidFill>
                  <a:srgbClr val="7030A0"/>
                </a:solidFill>
              </a:rPr>
              <a:t>A Scouting that combines its fundamentals with innovations.</a:t>
            </a:r>
            <a:endParaRPr lang="fr-FR" sz="1200" dirty="0">
              <a:solidFill>
                <a:srgbClr val="7030A0"/>
              </a:solidFill>
            </a:endParaRPr>
          </a:p>
        </p:txBody>
      </p:sp>
      <p:sp>
        <p:nvSpPr>
          <p:cNvPr id="4" name="Espace réservé du contenu 3">
            <a:extLst>
              <a:ext uri="{FF2B5EF4-FFF2-40B4-BE49-F238E27FC236}">
                <a16:creationId xmlns:a16="http://schemas.microsoft.com/office/drawing/2014/main" id="{11E809C0-F373-1152-A25B-34EDE59D5599}"/>
              </a:ext>
            </a:extLst>
          </p:cNvPr>
          <p:cNvSpPr>
            <a:spLocks noGrp="1"/>
          </p:cNvSpPr>
          <p:nvPr>
            <p:ph sz="quarter" idx="17"/>
          </p:nvPr>
        </p:nvSpPr>
        <p:spPr/>
        <p:txBody>
          <a:bodyPr/>
          <a:lstStyle/>
          <a:p>
            <a:r>
              <a:rPr lang="en-US" sz="1400" dirty="0">
                <a:solidFill>
                  <a:srgbClr val="665EB8"/>
                </a:solidFill>
              </a:rPr>
              <a:t>There is a strong convergence between the different focus groups on the question of the future of the Movement.</a:t>
            </a:r>
          </a:p>
          <a:p>
            <a:r>
              <a:rPr lang="en-US" sz="1200" dirty="0">
                <a:solidFill>
                  <a:srgbClr val="7030A0"/>
                </a:solidFill>
              </a:rPr>
              <a:t>There is a willingness to continue to develop the Movement, to open up to as many young people as possible and to consider the realities and challenges of the world (health, education, employability, inclusion, environment, technology, etc.). There is an agreement to see Scouting as relevant and useful to young people and society, a Scouting that knows how to take responsibility (safe and caring space) and defend common goods and values (by getting involved in the SDGs, for example). We also have a tension between what should be preserved and what should be introduced; nevertheless, focus groups participants are willing to experiment and integrate innovations into our practices.</a:t>
            </a:r>
            <a:endParaRPr lang="fr-FR" sz="1200" dirty="0">
              <a:solidFill>
                <a:srgbClr val="7030A0"/>
              </a:solidFill>
            </a:endParaRPr>
          </a:p>
        </p:txBody>
      </p:sp>
      <p:sp>
        <p:nvSpPr>
          <p:cNvPr id="11" name="Espace réservé du texte 10">
            <a:extLst>
              <a:ext uri="{FF2B5EF4-FFF2-40B4-BE49-F238E27FC236}">
                <a16:creationId xmlns:a16="http://schemas.microsoft.com/office/drawing/2014/main" id="{5AE972C2-888C-83F5-DF81-A85FC914861F}"/>
              </a:ext>
            </a:extLst>
          </p:cNvPr>
          <p:cNvSpPr>
            <a:spLocks noGrp="1"/>
          </p:cNvSpPr>
          <p:nvPr>
            <p:ph type="body" idx="28"/>
          </p:nvPr>
        </p:nvSpPr>
        <p:spPr/>
        <p:txBody>
          <a:bodyPr/>
          <a:lstStyle/>
          <a:p>
            <a:r>
              <a:rPr lang="fr-FR" dirty="0"/>
              <a:t>how do </a:t>
            </a:r>
            <a:r>
              <a:rPr lang="fr-FR" dirty="0" err="1"/>
              <a:t>we</a:t>
            </a:r>
            <a:r>
              <a:rPr lang="fr-FR" dirty="0"/>
              <a:t> </a:t>
            </a:r>
            <a:r>
              <a:rPr lang="fr-FR" dirty="0" err="1"/>
              <a:t>envision</a:t>
            </a:r>
            <a:r>
              <a:rPr lang="fr-FR" dirty="0"/>
              <a:t> </a:t>
            </a:r>
            <a:r>
              <a:rPr lang="fr-FR" dirty="0" err="1"/>
              <a:t>our</a:t>
            </a:r>
            <a:r>
              <a:rPr lang="fr-FR" dirty="0"/>
              <a:t> future?</a:t>
            </a:r>
          </a:p>
        </p:txBody>
      </p:sp>
      <p:sp>
        <p:nvSpPr>
          <p:cNvPr id="12" name="Rectangle 11">
            <a:extLst>
              <a:ext uri="{FF2B5EF4-FFF2-40B4-BE49-F238E27FC236}">
                <a16:creationId xmlns:a16="http://schemas.microsoft.com/office/drawing/2014/main" id="{D2B7204F-0F23-94E9-82A4-29652471BD57}"/>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6C44CDAF-4BAD-99C3-2101-BEA8C54D7DF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13E7555-CC6D-B938-1BDF-BC4C50964248}"/>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5A81EB1-3034-35EF-A397-820042038C4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91A1EE6-6594-4ED9-B849-930EBE095106}"/>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6CA11B1E-5C25-8C62-A857-6D717669FEE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38">
            <a:extLst>
              <a:ext uri="{FF2B5EF4-FFF2-40B4-BE49-F238E27FC236}">
                <a16:creationId xmlns:a16="http://schemas.microsoft.com/office/drawing/2014/main" id="{6DA8BC96-B2F3-975B-98A1-D5E0A2FD65F5}"/>
              </a:ext>
            </a:extLst>
          </p:cNvPr>
          <p:cNvGrpSpPr/>
          <p:nvPr/>
        </p:nvGrpSpPr>
        <p:grpSpPr>
          <a:xfrm>
            <a:off x="5918658" y="6270257"/>
            <a:ext cx="1229008" cy="119062"/>
            <a:chOff x="685800" y="6165890"/>
            <a:chExt cx="1229008" cy="119062"/>
          </a:xfrm>
        </p:grpSpPr>
        <p:sp>
          <p:nvSpPr>
            <p:cNvPr id="19" name="Rectangle 9">
              <a:extLst>
                <a:ext uri="{FF2B5EF4-FFF2-40B4-BE49-F238E27FC236}">
                  <a16:creationId xmlns:a16="http://schemas.microsoft.com/office/drawing/2014/main" id="{3DD8DF37-9D60-2887-C55C-9539972AA5F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2A221BA7-DD95-17F5-2FE8-D6B468D5E85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TextBox 41">
            <a:extLst>
              <a:ext uri="{FF2B5EF4-FFF2-40B4-BE49-F238E27FC236}">
                <a16:creationId xmlns:a16="http://schemas.microsoft.com/office/drawing/2014/main" id="{AE997829-0807-2519-610E-BE47D0ADBDE9}"/>
              </a:ext>
            </a:extLst>
          </p:cNvPr>
          <p:cNvSpPr txBox="1"/>
          <p:nvPr/>
        </p:nvSpPr>
        <p:spPr>
          <a:xfrm>
            <a:off x="5918658"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Tree>
    <p:extLst>
      <p:ext uri="{BB962C8B-B14F-4D97-AF65-F5344CB8AC3E}">
        <p14:creationId xmlns:p14="http://schemas.microsoft.com/office/powerpoint/2010/main" val="3233127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GB" sz="6000" dirty="0"/>
              <a:t>reflexions &amp; questions</a:t>
            </a:r>
          </a:p>
        </p:txBody>
      </p:sp>
      <p:sp>
        <p:nvSpPr>
          <p:cNvPr id="3" name="Text Placeholder 3">
            <a:extLst>
              <a:ext uri="{FF2B5EF4-FFF2-40B4-BE49-F238E27FC236}">
                <a16:creationId xmlns:a16="http://schemas.microsoft.com/office/drawing/2014/main" id="{2B8363B6-BAB2-62C4-F2DA-204F22AAACF0}"/>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dirty="0">
                <a:solidFill>
                  <a:schemeClr val="bg1"/>
                </a:solidFill>
                <a:latin typeface="Abadi" panose="020B0604020202020204" pitchFamily="34" charset="0"/>
                <a:cs typeface="Biome" panose="020B0503030204020804" pitchFamily="34" charset="0"/>
              </a:rPr>
              <a:t>061</a:t>
            </a:r>
          </a:p>
        </p:txBody>
      </p:sp>
    </p:spTree>
    <p:extLst>
      <p:ext uri="{BB962C8B-B14F-4D97-AF65-F5344CB8AC3E}">
        <p14:creationId xmlns:p14="http://schemas.microsoft.com/office/powerpoint/2010/main" val="3216183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6406D70D-BE7D-1965-5BC9-B9409F5A2E20}"/>
              </a:ext>
            </a:extLst>
          </p:cNvPr>
          <p:cNvSpPr>
            <a:spLocks noGrp="1"/>
          </p:cNvSpPr>
          <p:nvPr>
            <p:ph type="title"/>
          </p:nvPr>
        </p:nvSpPr>
        <p:spPr/>
        <p:txBody>
          <a:bodyPr/>
          <a:lstStyle/>
          <a:p>
            <a:r>
              <a:rPr lang="fr-FR" dirty="0" err="1"/>
              <a:t>What</a:t>
            </a:r>
            <a:r>
              <a:rPr lang="fr-FR" dirty="0"/>
              <a:t> horizons do </a:t>
            </a:r>
            <a:r>
              <a:rPr lang="fr-FR" dirty="0" err="1"/>
              <a:t>we</a:t>
            </a:r>
            <a:r>
              <a:rPr lang="fr-FR" dirty="0"/>
              <a:t> set for </a:t>
            </a:r>
            <a:r>
              <a:rPr lang="fr-FR" dirty="0" err="1"/>
              <a:t>Scouting</a:t>
            </a:r>
            <a:r>
              <a:rPr lang="fr-FR" dirty="0"/>
              <a:t>?</a:t>
            </a:r>
          </a:p>
        </p:txBody>
      </p:sp>
      <p:sp>
        <p:nvSpPr>
          <p:cNvPr id="17" name="Espace réservé du contenu 16">
            <a:extLst>
              <a:ext uri="{FF2B5EF4-FFF2-40B4-BE49-F238E27FC236}">
                <a16:creationId xmlns:a16="http://schemas.microsoft.com/office/drawing/2014/main" id="{F83151EF-D5A6-A35B-916E-5CB58A0AF6C4}"/>
              </a:ext>
            </a:extLst>
          </p:cNvPr>
          <p:cNvSpPr>
            <a:spLocks noGrp="1"/>
          </p:cNvSpPr>
          <p:nvPr>
            <p:ph sz="quarter" idx="15"/>
          </p:nvPr>
        </p:nvSpPr>
        <p:spPr>
          <a:xfrm>
            <a:off x="685800" y="2509349"/>
            <a:ext cx="3657600" cy="3424523"/>
          </a:xfrm>
        </p:spPr>
        <p:txBody>
          <a:bodyPr/>
          <a:lstStyle/>
          <a:p>
            <a:r>
              <a:rPr lang="en-GB" sz="1200" dirty="0"/>
              <a:t>As a </a:t>
            </a:r>
            <a:r>
              <a:rPr lang="en-GB" sz="1200" b="1" cap="all" dirty="0"/>
              <a:t>movement</a:t>
            </a:r>
            <a:r>
              <a:rPr lang="en-GB" sz="1200" dirty="0"/>
              <a:t>, we may need to integrate or consider the challenges and transformations of our societies and analyse the impact of technological developments on educational methods.</a:t>
            </a:r>
          </a:p>
          <a:p>
            <a:pPr marL="179388" lvl="1">
              <a:spcAft>
                <a:spcPts val="0"/>
              </a:spcAft>
            </a:pPr>
            <a:r>
              <a:rPr lang="en-GB" sz="1000" dirty="0"/>
              <a:t>What ways to impact the lives of young people and adults?</a:t>
            </a:r>
          </a:p>
          <a:p>
            <a:pPr marL="179388" lvl="1">
              <a:spcAft>
                <a:spcPts val="0"/>
              </a:spcAft>
            </a:pPr>
            <a:r>
              <a:rPr lang="en-GB" sz="1000" dirty="0"/>
              <a:t>What adaptations should we make to our activities?</a:t>
            </a:r>
          </a:p>
          <a:p>
            <a:pPr marL="179388" lvl="1">
              <a:spcAft>
                <a:spcPts val="0"/>
              </a:spcAft>
            </a:pPr>
            <a:r>
              <a:rPr lang="en-GB" sz="1000" dirty="0"/>
              <a:t>What educational levers should we focus on?</a:t>
            </a:r>
          </a:p>
          <a:p>
            <a:pPr marL="179388" lvl="1">
              <a:spcAft>
                <a:spcPts val="0"/>
              </a:spcAft>
            </a:pPr>
            <a:r>
              <a:rPr lang="en-GB" sz="1000" dirty="0"/>
              <a:t>What standards and values should we stand for?</a:t>
            </a:r>
          </a:p>
          <a:p>
            <a:r>
              <a:rPr lang="en-GB" sz="1200" dirty="0"/>
              <a:t>As an </a:t>
            </a:r>
            <a:r>
              <a:rPr lang="en-GB" sz="1200" b="1" cap="all" dirty="0"/>
              <a:t>organisation</a:t>
            </a:r>
            <a:r>
              <a:rPr lang="en-GB" sz="1200" dirty="0"/>
              <a:t>, we may want to question ourselves and find a way to reflect on and transform our model in depth.</a:t>
            </a:r>
          </a:p>
          <a:p>
            <a:pPr marL="179388" lvl="1">
              <a:spcAft>
                <a:spcPts val="0"/>
              </a:spcAft>
            </a:pPr>
            <a:r>
              <a:rPr lang="en-GB" sz="1000" dirty="0"/>
              <a:t>What skills should we mobilise?</a:t>
            </a:r>
          </a:p>
          <a:p>
            <a:pPr marL="179388" lvl="1">
              <a:spcAft>
                <a:spcPts val="0"/>
              </a:spcAft>
            </a:pPr>
            <a:r>
              <a:rPr lang="en-GB" sz="1000" dirty="0"/>
              <a:t>What links and reports we need to nurture?</a:t>
            </a:r>
          </a:p>
          <a:p>
            <a:pPr marL="179388" lvl="1">
              <a:spcAft>
                <a:spcPts val="0"/>
              </a:spcAft>
            </a:pPr>
            <a:r>
              <a:rPr lang="en-GB" sz="1000" dirty="0"/>
              <a:t>What funding levers should we activate?</a:t>
            </a:r>
          </a:p>
          <a:p>
            <a:pPr marL="179388" lvl="1">
              <a:spcAft>
                <a:spcPts val="0"/>
              </a:spcAft>
            </a:pPr>
            <a:r>
              <a:rPr lang="en-GB" sz="1000" dirty="0"/>
              <a:t>What synergies and with which players in our ecosystems should we build?</a:t>
            </a:r>
          </a:p>
          <a:p>
            <a:pPr>
              <a:lnSpc>
                <a:spcPct val="100000"/>
              </a:lnSpc>
              <a:spcAft>
                <a:spcPts val="0"/>
              </a:spcAft>
            </a:pPr>
            <a:endParaRPr lang="en-GB" sz="1200" dirty="0"/>
          </a:p>
        </p:txBody>
      </p:sp>
      <p:pic>
        <p:nvPicPr>
          <p:cNvPr id="6" name="Marcador de Posição de Conteúdo 5">
            <a:extLst>
              <a:ext uri="{FF2B5EF4-FFF2-40B4-BE49-F238E27FC236}">
                <a16:creationId xmlns:a16="http://schemas.microsoft.com/office/drawing/2014/main" id="{D9DA36A4-6C07-7A75-BEEA-FAF1E7B84CD6}"/>
              </a:ext>
            </a:extLst>
          </p:cNvPr>
          <p:cNvPicPr>
            <a:picLocks noGrp="1" noChangeAspect="1"/>
          </p:cNvPicPr>
          <p:nvPr>
            <p:ph sz="quarter" idx="16"/>
          </p:nvPr>
        </p:nvPicPr>
        <p:blipFill>
          <a:blip r:embed="rId2"/>
          <a:stretch>
            <a:fillRect/>
          </a:stretch>
        </p:blipFill>
        <p:spPr>
          <a:xfrm>
            <a:off x="4571999" y="2567717"/>
            <a:ext cx="4220751" cy="3140814"/>
          </a:xfrm>
        </p:spPr>
      </p:pic>
      <p:sp>
        <p:nvSpPr>
          <p:cNvPr id="19" name="Espace réservé du texte 18">
            <a:extLst>
              <a:ext uri="{FF2B5EF4-FFF2-40B4-BE49-F238E27FC236}">
                <a16:creationId xmlns:a16="http://schemas.microsoft.com/office/drawing/2014/main" id="{B63649C7-D163-E556-229F-51476064A621}"/>
              </a:ext>
            </a:extLst>
          </p:cNvPr>
          <p:cNvSpPr>
            <a:spLocks noGrp="1"/>
          </p:cNvSpPr>
          <p:nvPr>
            <p:ph type="body" idx="28"/>
          </p:nvPr>
        </p:nvSpPr>
        <p:spPr/>
        <p:txBody>
          <a:bodyPr/>
          <a:lstStyle/>
          <a:p>
            <a:r>
              <a:rPr lang="en-GB" dirty="0"/>
              <a:t>reflexions &amp; questions</a:t>
            </a:r>
          </a:p>
        </p:txBody>
      </p:sp>
      <p:sp>
        <p:nvSpPr>
          <p:cNvPr id="7" name="Rectangle 6">
            <a:extLst>
              <a:ext uri="{FF2B5EF4-FFF2-40B4-BE49-F238E27FC236}">
                <a16:creationId xmlns:a16="http://schemas.microsoft.com/office/drawing/2014/main" id="{D2B7204F-0F23-94E9-82A4-29652471BD57}"/>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6C44CDAF-4BAD-99C3-2101-BEA8C54D7DF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813E7555-CC6D-B938-1BDF-BC4C50964248}"/>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5A81EB1-3034-35EF-A397-820042038C4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E91A1EE6-6594-4ED9-B849-930EBE095106}"/>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CA11B1E-5C25-8C62-A857-6D717669FEE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38">
            <a:extLst>
              <a:ext uri="{FF2B5EF4-FFF2-40B4-BE49-F238E27FC236}">
                <a16:creationId xmlns:a16="http://schemas.microsoft.com/office/drawing/2014/main" id="{6DA8BC96-B2F3-975B-98A1-D5E0A2FD65F5}"/>
              </a:ext>
            </a:extLst>
          </p:cNvPr>
          <p:cNvGrpSpPr/>
          <p:nvPr/>
        </p:nvGrpSpPr>
        <p:grpSpPr>
          <a:xfrm>
            <a:off x="7244192" y="6281091"/>
            <a:ext cx="1229008" cy="119062"/>
            <a:chOff x="685800" y="6165890"/>
            <a:chExt cx="1229008" cy="119062"/>
          </a:xfrm>
        </p:grpSpPr>
        <p:sp>
          <p:nvSpPr>
            <p:cNvPr id="14" name="Rectangle 9">
              <a:extLst>
                <a:ext uri="{FF2B5EF4-FFF2-40B4-BE49-F238E27FC236}">
                  <a16:creationId xmlns:a16="http://schemas.microsoft.com/office/drawing/2014/main" id="{3DD8DF37-9D60-2887-C55C-9539972AA5F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A221BA7-DD95-17F5-2FE8-D6B468D5E85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TextBox 41">
            <a:extLst>
              <a:ext uri="{FF2B5EF4-FFF2-40B4-BE49-F238E27FC236}">
                <a16:creationId xmlns:a16="http://schemas.microsoft.com/office/drawing/2014/main" id="{AE997829-0807-2519-610E-BE47D0ADBDE9}"/>
              </a:ext>
            </a:extLst>
          </p:cNvPr>
          <p:cNvSpPr txBox="1"/>
          <p:nvPr/>
        </p:nvSpPr>
        <p:spPr>
          <a:xfrm>
            <a:off x="7259192"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spTree>
    <p:extLst>
      <p:ext uri="{BB962C8B-B14F-4D97-AF65-F5344CB8AC3E}">
        <p14:creationId xmlns:p14="http://schemas.microsoft.com/office/powerpoint/2010/main" val="185418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background</a:t>
            </a:r>
          </a:p>
        </p:txBody>
      </p:sp>
      <p:sp>
        <p:nvSpPr>
          <p:cNvPr id="4" name="Text Placeholder 3">
            <a:extLst>
              <a:ext uri="{FF2B5EF4-FFF2-40B4-BE49-F238E27FC236}">
                <a16:creationId xmlns:a16="http://schemas.microsoft.com/office/drawing/2014/main" id="{55443DDF-D062-E9AF-D4ED-37CEA8063CA0}"/>
              </a:ext>
            </a:extLst>
          </p:cNvPr>
          <p:cNvSpPr txBox="1">
            <a:spLocks/>
          </p:cNvSpPr>
          <p:nvPr/>
        </p:nvSpPr>
        <p:spPr>
          <a:xfrm>
            <a:off x="6271802" y="3798172"/>
            <a:ext cx="4587802" cy="294623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600" dirty="0">
                <a:solidFill>
                  <a:schemeClr val="bg1"/>
                </a:solidFill>
                <a:latin typeface="Abadi" panose="020B0604020202020204" pitchFamily="34" charset="0"/>
                <a:cs typeface="Biome" panose="020B0503030204020804" pitchFamily="34" charset="0"/>
              </a:rPr>
              <a:t>02</a:t>
            </a:r>
          </a:p>
        </p:txBody>
      </p:sp>
    </p:spTree>
    <p:extLst>
      <p:ext uri="{BB962C8B-B14F-4D97-AF65-F5344CB8AC3E}">
        <p14:creationId xmlns:p14="http://schemas.microsoft.com/office/powerpoint/2010/main" val="3611101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AF929-7AA5-3F8F-23F2-FED6B54A88FA}"/>
              </a:ext>
            </a:extLst>
          </p:cNvPr>
          <p:cNvSpPr>
            <a:spLocks noGrp="1"/>
          </p:cNvSpPr>
          <p:nvPr>
            <p:ph type="title"/>
          </p:nvPr>
        </p:nvSpPr>
        <p:spPr/>
        <p:txBody>
          <a:bodyPr/>
          <a:lstStyle/>
          <a:p>
            <a:r>
              <a:rPr lang="en-US" sz="6000" dirty="0"/>
              <a:t>annexes</a:t>
            </a:r>
          </a:p>
        </p:txBody>
      </p:sp>
    </p:spTree>
    <p:extLst>
      <p:ext uri="{BB962C8B-B14F-4D97-AF65-F5344CB8AC3E}">
        <p14:creationId xmlns:p14="http://schemas.microsoft.com/office/powerpoint/2010/main" val="4201883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F1A301-E072-0BF4-EAF9-D3BB434777A1}"/>
              </a:ext>
            </a:extLst>
          </p:cNvPr>
          <p:cNvSpPr>
            <a:spLocks noGrp="1"/>
          </p:cNvSpPr>
          <p:nvPr>
            <p:ph sz="quarter" idx="15"/>
          </p:nvPr>
        </p:nvSpPr>
        <p:spPr>
          <a:xfrm>
            <a:off x="685799" y="1142999"/>
            <a:ext cx="3766457" cy="4572003"/>
          </a:xfrm>
        </p:spPr>
        <p:txBody>
          <a:bodyPr/>
          <a:lstStyle/>
          <a:p>
            <a:pPr>
              <a:lnSpc>
                <a:spcPct val="100000"/>
              </a:lnSpc>
              <a:spcAft>
                <a:spcPts val="600"/>
              </a:spcAft>
            </a:pPr>
            <a:r>
              <a:rPr lang="en-GB" sz="800" b="0" i="0" dirty="0">
                <a:solidFill>
                  <a:srgbClr val="212121"/>
                </a:solidFill>
                <a:effectLst/>
              </a:rPr>
              <a:t>Almeida M, </a:t>
            </a:r>
            <a:r>
              <a:rPr lang="en-GB" sz="800" b="0" i="0" dirty="0" err="1">
                <a:solidFill>
                  <a:srgbClr val="212121"/>
                </a:solidFill>
                <a:effectLst/>
              </a:rPr>
              <a:t>Diogo</a:t>
            </a:r>
            <a:r>
              <a:rPr lang="en-GB" sz="800" b="0" i="0" dirty="0">
                <a:solidFill>
                  <a:srgbClr val="212121"/>
                </a:solidFill>
                <a:effectLst/>
              </a:rPr>
              <a:t> R. Human enhancement: Genetic engineering and evolution. </a:t>
            </a:r>
            <a:r>
              <a:rPr lang="en-GB" sz="800" b="0" i="0" dirty="0" err="1">
                <a:solidFill>
                  <a:srgbClr val="212121"/>
                </a:solidFill>
                <a:effectLst/>
              </a:rPr>
              <a:t>Evol</a:t>
            </a:r>
            <a:r>
              <a:rPr lang="en-GB" sz="800" b="0" i="0" dirty="0">
                <a:solidFill>
                  <a:srgbClr val="212121"/>
                </a:solidFill>
                <a:effectLst/>
              </a:rPr>
              <a:t> Med Public Health. 2019 Sep 28;2019(1):183-189. </a:t>
            </a:r>
            <a:r>
              <a:rPr lang="en-GB" sz="800" b="0" i="0" dirty="0" err="1">
                <a:solidFill>
                  <a:srgbClr val="212121"/>
                </a:solidFill>
                <a:effectLst/>
              </a:rPr>
              <a:t>doi</a:t>
            </a:r>
            <a:r>
              <a:rPr lang="en-GB" sz="800" b="0" i="0" dirty="0">
                <a:solidFill>
                  <a:srgbClr val="212121"/>
                </a:solidFill>
                <a:effectLst/>
              </a:rPr>
              <a:t>: 10.1093/</a:t>
            </a:r>
            <a:r>
              <a:rPr lang="en-GB" sz="800" b="0" i="0" dirty="0" err="1">
                <a:solidFill>
                  <a:srgbClr val="212121"/>
                </a:solidFill>
                <a:effectLst/>
              </a:rPr>
              <a:t>emph</a:t>
            </a:r>
            <a:r>
              <a:rPr lang="en-GB" sz="800" b="0" i="0" dirty="0">
                <a:solidFill>
                  <a:srgbClr val="212121"/>
                </a:solidFill>
                <a:effectLst/>
              </a:rPr>
              <a:t>/eoz026. PMID: 31620286; PMCID: PMC6788211.</a:t>
            </a:r>
          </a:p>
          <a:p>
            <a:pPr>
              <a:lnSpc>
                <a:spcPct val="100000"/>
              </a:lnSpc>
              <a:spcAft>
                <a:spcPts val="600"/>
              </a:spcAft>
            </a:pPr>
            <a:r>
              <a:rPr lang="en-GB" sz="800" b="0" i="0" dirty="0">
                <a:solidFill>
                  <a:srgbClr val="555555"/>
                </a:solidFill>
                <a:effectLst/>
              </a:rPr>
              <a:t>ASDA’A BCW Arab Youth Survey 2021 - The 13th Annual </a:t>
            </a:r>
            <a:endParaRPr lang="en-GB" sz="800" b="0" i="0" dirty="0">
              <a:solidFill>
                <a:srgbClr val="212121"/>
              </a:solidFill>
              <a:effectLst/>
            </a:endParaRPr>
          </a:p>
          <a:p>
            <a:pPr>
              <a:lnSpc>
                <a:spcPct val="100000"/>
              </a:lnSpc>
              <a:spcAft>
                <a:spcPts val="600"/>
              </a:spcAft>
              <a:buNone/>
            </a:pPr>
            <a:r>
              <a:rPr lang="en-GB" sz="800" dirty="0" err="1">
                <a:solidFill>
                  <a:srgbClr val="000000"/>
                </a:solidFill>
                <a:effectLst/>
                <a:ea typeface="Arial" panose="020B0604020202020204" pitchFamily="34" charset="0"/>
                <a:cs typeface="Calibri" panose="020F0502020204030204" pitchFamily="34" charset="0"/>
              </a:rPr>
              <a:t>Arntz</a:t>
            </a:r>
            <a:r>
              <a:rPr lang="en-GB" sz="800" dirty="0">
                <a:solidFill>
                  <a:srgbClr val="000000"/>
                </a:solidFill>
                <a:effectLst/>
                <a:ea typeface="Arial" panose="020B0604020202020204" pitchFamily="34" charset="0"/>
                <a:cs typeface="Calibri" panose="020F0502020204030204" pitchFamily="34" charset="0"/>
              </a:rPr>
              <a:t>, Melanie &amp; Gregory, Terry &amp; </a:t>
            </a:r>
            <a:r>
              <a:rPr lang="en-GB" sz="800" dirty="0" err="1">
                <a:solidFill>
                  <a:srgbClr val="000000"/>
                </a:solidFill>
                <a:effectLst/>
                <a:ea typeface="Arial" panose="020B0604020202020204" pitchFamily="34" charset="0"/>
                <a:cs typeface="Calibri" panose="020F0502020204030204" pitchFamily="34" charset="0"/>
              </a:rPr>
              <a:t>Zierahn</a:t>
            </a:r>
            <a:r>
              <a:rPr lang="en-GB" sz="800" dirty="0">
                <a:solidFill>
                  <a:srgbClr val="000000"/>
                </a:solidFill>
                <a:effectLst/>
                <a:ea typeface="Arial" panose="020B0604020202020204" pitchFamily="34" charset="0"/>
                <a:cs typeface="Calibri" panose="020F0502020204030204" pitchFamily="34" charset="0"/>
              </a:rPr>
              <a:t>, Ulrich. (2016). The Risk of Automation for Jobs in OECD Countries: A Comparative Analysis.</a:t>
            </a:r>
          </a:p>
          <a:p>
            <a:pPr marL="0" marR="0" lvl="0" indent="0" algn="l" defTabSz="914400" rtl="0" eaLnBrk="0" fontAlgn="base" latinLnBrk="0" hangingPunct="0">
              <a:lnSpc>
                <a:spcPct val="100000"/>
              </a:lnSpc>
              <a:spcAft>
                <a:spcPts val="600"/>
              </a:spcAft>
              <a:buClrTx/>
              <a:buSzTx/>
              <a:buFontTx/>
              <a:buNone/>
              <a:tabLst/>
            </a:pPr>
            <a:r>
              <a:rPr kumimoji="0" lang="en-GB" altLang="fr-FR" sz="800" b="0" i="0" u="none" strike="noStrike" cap="none" normalizeH="0" baseline="0" dirty="0">
                <a:ln>
                  <a:noFill/>
                </a:ln>
                <a:solidFill>
                  <a:srgbClr val="000000"/>
                </a:solidFill>
                <a:effectLst/>
                <a:cs typeface="Calibri" panose="020F0502020204030204" pitchFamily="34" charset="0"/>
              </a:rPr>
              <a:t>Black Rock (2022), “Megatrends – Insights on the forces shaping our future”, Feb 2022   </a:t>
            </a:r>
            <a:r>
              <a:rPr kumimoji="0" lang="en-GB" altLang="fr-FR" sz="800" b="0" i="0" u="none" strike="noStrike" cap="none" normalizeH="0" baseline="0" dirty="0">
                <a:ln>
                  <a:noFill/>
                </a:ln>
                <a:solidFill>
                  <a:srgbClr val="1155CC"/>
                </a:solidFill>
                <a:effectLst/>
                <a:cs typeface="Calibri" panose="020F0502020204030204" pitchFamily="34" charset="0"/>
                <a:hlinkClick r:id="rId2"/>
              </a:rPr>
              <a:t>https://www.blackrock.com/hk/en/literature/brochure/megatrends-insights-hk-en.pdf</a:t>
            </a:r>
            <a:r>
              <a:rPr kumimoji="0" lang="en-GB" altLang="fr-FR" sz="800" b="0" i="0" u="none" strike="noStrike" cap="none" normalizeH="0" baseline="0" dirty="0">
                <a:ln>
                  <a:noFill/>
                </a:ln>
                <a:solidFill>
                  <a:srgbClr val="000000"/>
                </a:solidFill>
                <a:effectLst/>
                <a:cs typeface="Calibri" panose="020F0502020204030204" pitchFamily="34" charset="0"/>
              </a:rPr>
              <a:t> </a:t>
            </a:r>
          </a:p>
          <a:p>
            <a:pPr lvl="0" eaLnBrk="0" fontAlgn="base" hangingPunct="0">
              <a:lnSpc>
                <a:spcPct val="100000"/>
              </a:lnSpc>
              <a:spcAft>
                <a:spcPts val="600"/>
              </a:spcAft>
              <a:buNone/>
            </a:pPr>
            <a:r>
              <a:rPr lang="en-GB" altLang="fr-FR" sz="800" dirty="0">
                <a:solidFill>
                  <a:schemeClr val="tx1"/>
                </a:solidFill>
              </a:rPr>
              <a:t>CSIRO (2022) Our </a:t>
            </a:r>
            <a:r>
              <a:rPr lang="en-GB" altLang="fr-FR" sz="800" dirty="0" err="1">
                <a:solidFill>
                  <a:schemeClr val="tx1"/>
                </a:solidFill>
              </a:rPr>
              <a:t>Futur</a:t>
            </a:r>
            <a:r>
              <a:rPr lang="en-GB" altLang="fr-FR" sz="800" dirty="0">
                <a:solidFill>
                  <a:schemeClr val="tx1"/>
                </a:solidFill>
              </a:rPr>
              <a:t> World ; </a:t>
            </a:r>
            <a:r>
              <a:rPr lang="en-GB" altLang="fr-FR" sz="800" dirty="0">
                <a:solidFill>
                  <a:schemeClr val="tx1"/>
                </a:solidFill>
                <a:hlinkClick r:id="rId3"/>
              </a:rPr>
              <a:t>https://www.csiro.au/en/research/technology-space/data/Our-Future-World</a:t>
            </a:r>
            <a:endParaRPr lang="en-GB" altLang="fr-FR" sz="800" dirty="0">
              <a:solidFill>
                <a:schemeClr val="tx1"/>
              </a:solidFill>
            </a:endParaRPr>
          </a:p>
          <a:p>
            <a:pPr>
              <a:lnSpc>
                <a:spcPct val="100000"/>
              </a:lnSpc>
              <a:spcAft>
                <a:spcPts val="600"/>
              </a:spcAft>
              <a:buNone/>
            </a:pPr>
            <a:r>
              <a:rPr kumimoji="0" lang="en-GB" altLang="fr-FR" sz="800" b="0" i="0" u="none" strike="noStrike" cap="none" normalizeH="0" baseline="0" dirty="0" err="1">
                <a:ln>
                  <a:noFill/>
                </a:ln>
                <a:solidFill>
                  <a:srgbClr val="000000"/>
                </a:solidFill>
                <a:effectLst/>
                <a:cs typeface="Calibri" panose="020F0502020204030204" pitchFamily="34" charset="0"/>
              </a:rPr>
              <a:t>Cobo</a:t>
            </a:r>
            <a:r>
              <a:rPr kumimoji="0" lang="en-GB" altLang="fr-FR" sz="800" b="0" i="0" u="none" strike="noStrike" cap="none" normalizeH="0" baseline="0" dirty="0">
                <a:ln>
                  <a:noFill/>
                </a:ln>
                <a:solidFill>
                  <a:srgbClr val="000000"/>
                </a:solidFill>
                <a:effectLst/>
                <a:cs typeface="Calibri" panose="020F0502020204030204" pitchFamily="34" charset="0"/>
              </a:rPr>
              <a:t> </a:t>
            </a:r>
            <a:r>
              <a:rPr kumimoji="0" lang="en-GB" altLang="fr-FR" sz="800" b="0" i="0" u="none" strike="noStrike" cap="none" normalizeH="0" baseline="0" dirty="0" err="1">
                <a:ln>
                  <a:noFill/>
                </a:ln>
                <a:solidFill>
                  <a:srgbClr val="000000"/>
                </a:solidFill>
                <a:effectLst/>
                <a:cs typeface="Calibri" panose="020F0502020204030204" pitchFamily="34" charset="0"/>
              </a:rPr>
              <a:t>Romaní</a:t>
            </a:r>
            <a:r>
              <a:rPr kumimoji="0" lang="en-GB" altLang="fr-FR" sz="800" b="0" i="0" u="none" strike="noStrike" cap="none" normalizeH="0" baseline="0" dirty="0">
                <a:ln>
                  <a:noFill/>
                </a:ln>
                <a:solidFill>
                  <a:srgbClr val="000000"/>
                </a:solidFill>
                <a:effectLst/>
                <a:cs typeface="Calibri" panose="020F0502020204030204" pitchFamily="34" charset="0"/>
              </a:rPr>
              <a:t>, C.; Moravec, J. W. (2011). </a:t>
            </a:r>
            <a:r>
              <a:rPr kumimoji="0" lang="en-GB" altLang="fr-FR" sz="800" b="0" i="1" u="none" strike="noStrike" cap="none" normalizeH="0" baseline="0" dirty="0" err="1">
                <a:ln>
                  <a:noFill/>
                </a:ln>
                <a:solidFill>
                  <a:srgbClr val="000000"/>
                </a:solidFill>
                <a:effectLst/>
                <a:cs typeface="Calibri" panose="020F0502020204030204" pitchFamily="34" charset="0"/>
              </a:rPr>
              <a:t>Aprendizaje</a:t>
            </a:r>
            <a:r>
              <a:rPr kumimoji="0" lang="en-GB" altLang="fr-FR" sz="800" b="0" i="1" u="none" strike="noStrike" cap="none" normalizeH="0" baseline="0" dirty="0">
                <a:ln>
                  <a:noFill/>
                </a:ln>
                <a:solidFill>
                  <a:srgbClr val="000000"/>
                </a:solidFill>
                <a:effectLst/>
                <a:cs typeface="Calibri" panose="020F0502020204030204" pitchFamily="34" charset="0"/>
              </a:rPr>
              <a:t> Invisible. </a:t>
            </a:r>
            <a:r>
              <a:rPr kumimoji="0" lang="en-GB" altLang="fr-FR" sz="800" b="0" i="1" u="none" strike="noStrike" cap="none" normalizeH="0" baseline="0" dirty="0" err="1">
                <a:ln>
                  <a:noFill/>
                </a:ln>
                <a:solidFill>
                  <a:srgbClr val="000000"/>
                </a:solidFill>
                <a:effectLst/>
                <a:cs typeface="Calibri" panose="020F0502020204030204" pitchFamily="34" charset="0"/>
              </a:rPr>
              <a:t>Hacia</a:t>
            </a:r>
            <a:r>
              <a:rPr kumimoji="0" lang="en-GB" altLang="fr-FR" sz="800" b="0" i="1" u="none" strike="noStrike" cap="none" normalizeH="0" baseline="0" dirty="0">
                <a:ln>
                  <a:noFill/>
                </a:ln>
                <a:solidFill>
                  <a:srgbClr val="000000"/>
                </a:solidFill>
                <a:effectLst/>
                <a:cs typeface="Calibri" panose="020F0502020204030204" pitchFamily="34" charset="0"/>
              </a:rPr>
              <a:t> </a:t>
            </a:r>
            <a:r>
              <a:rPr kumimoji="0" lang="en-GB" altLang="fr-FR" sz="800" b="0" i="1" u="none" strike="noStrike" cap="none" normalizeH="0" baseline="0" dirty="0" err="1">
                <a:ln>
                  <a:noFill/>
                </a:ln>
                <a:solidFill>
                  <a:srgbClr val="000000"/>
                </a:solidFill>
                <a:effectLst/>
                <a:cs typeface="Calibri" panose="020F0502020204030204" pitchFamily="34" charset="0"/>
              </a:rPr>
              <a:t>una</a:t>
            </a:r>
            <a:r>
              <a:rPr kumimoji="0" lang="en-GB" altLang="fr-FR" sz="800" b="0" i="1" u="none" strike="noStrike" cap="none" normalizeH="0" baseline="0" dirty="0">
                <a:ln>
                  <a:noFill/>
                </a:ln>
                <a:solidFill>
                  <a:srgbClr val="000000"/>
                </a:solidFill>
                <a:effectLst/>
                <a:cs typeface="Calibri" panose="020F0502020204030204" pitchFamily="34" charset="0"/>
              </a:rPr>
              <a:t> </a:t>
            </a:r>
            <a:r>
              <a:rPr kumimoji="0" lang="en-GB" altLang="fr-FR" sz="800" b="0" i="1" u="none" strike="noStrike" cap="none" normalizeH="0" baseline="0" dirty="0" err="1">
                <a:ln>
                  <a:noFill/>
                </a:ln>
                <a:solidFill>
                  <a:srgbClr val="000000"/>
                </a:solidFill>
                <a:effectLst/>
                <a:cs typeface="Calibri" panose="020F0502020204030204" pitchFamily="34" charset="0"/>
              </a:rPr>
              <a:t>nueva</a:t>
            </a:r>
            <a:r>
              <a:rPr kumimoji="0" lang="en-GB" altLang="fr-FR" sz="800" b="0" i="1" u="none" strike="noStrike" cap="none" normalizeH="0" baseline="0" dirty="0">
                <a:ln>
                  <a:noFill/>
                </a:ln>
                <a:solidFill>
                  <a:srgbClr val="000000"/>
                </a:solidFill>
                <a:effectLst/>
                <a:cs typeface="Calibri" panose="020F0502020204030204" pitchFamily="34" charset="0"/>
              </a:rPr>
              <a:t> </a:t>
            </a:r>
            <a:r>
              <a:rPr kumimoji="0" lang="en-GB" altLang="fr-FR" sz="800" b="0" i="1" u="none" strike="noStrike" cap="none" normalizeH="0" baseline="0" dirty="0" err="1">
                <a:ln>
                  <a:noFill/>
                </a:ln>
                <a:solidFill>
                  <a:srgbClr val="000000"/>
                </a:solidFill>
                <a:effectLst/>
                <a:cs typeface="Calibri" panose="020F0502020204030204" pitchFamily="34" charset="0"/>
              </a:rPr>
              <a:t>ecologia</a:t>
            </a:r>
            <a:r>
              <a:rPr kumimoji="0" lang="en-GB" altLang="fr-FR" sz="800" b="0" i="1" u="none" strike="noStrike" cap="none" normalizeH="0" baseline="0" dirty="0">
                <a:ln>
                  <a:noFill/>
                </a:ln>
                <a:solidFill>
                  <a:srgbClr val="000000"/>
                </a:solidFill>
                <a:effectLst/>
                <a:cs typeface="Calibri" panose="020F0502020204030204" pitchFamily="34" charset="0"/>
              </a:rPr>
              <a:t> de la </a:t>
            </a:r>
            <a:r>
              <a:rPr kumimoji="0" lang="en-GB" altLang="fr-FR" sz="800" b="0" i="1" u="none" strike="noStrike" cap="none" normalizeH="0" baseline="0" dirty="0" err="1">
                <a:ln>
                  <a:noFill/>
                </a:ln>
                <a:solidFill>
                  <a:srgbClr val="000000"/>
                </a:solidFill>
                <a:effectLst/>
                <a:cs typeface="Calibri" panose="020F0502020204030204" pitchFamily="34" charset="0"/>
              </a:rPr>
              <a:t>educación</a:t>
            </a:r>
            <a:r>
              <a:rPr kumimoji="0" lang="en-GB" altLang="fr-FR" sz="800" b="0" i="0" u="none" strike="noStrike" cap="none" normalizeH="0" baseline="0" dirty="0">
                <a:ln>
                  <a:noFill/>
                </a:ln>
                <a:solidFill>
                  <a:srgbClr val="000000"/>
                </a:solidFill>
                <a:effectLst/>
                <a:cs typeface="Calibri" panose="020F0502020204030204" pitchFamily="34" charset="0"/>
              </a:rPr>
              <a:t>. </a:t>
            </a:r>
            <a:r>
              <a:rPr kumimoji="0" lang="en-GB" altLang="fr-FR" sz="800" b="0" i="0" u="none" strike="noStrike" cap="none" normalizeH="0" baseline="0" dirty="0" err="1">
                <a:ln>
                  <a:noFill/>
                </a:ln>
                <a:solidFill>
                  <a:srgbClr val="000000"/>
                </a:solidFill>
                <a:effectLst/>
                <a:cs typeface="Calibri" panose="020F0502020204030204" pitchFamily="34" charset="0"/>
              </a:rPr>
              <a:t>Collecció</a:t>
            </a:r>
            <a:r>
              <a:rPr kumimoji="0" lang="en-GB" altLang="fr-FR" sz="800" b="0" i="0" u="none" strike="noStrike" cap="none" normalizeH="0" baseline="0" dirty="0">
                <a:ln>
                  <a:noFill/>
                </a:ln>
                <a:solidFill>
                  <a:srgbClr val="000000"/>
                </a:solidFill>
                <a:effectLst/>
                <a:cs typeface="Calibri" panose="020F0502020204030204" pitchFamily="34" charset="0"/>
              </a:rPr>
              <a:t> Transmedia XXI. </a:t>
            </a:r>
            <a:r>
              <a:rPr kumimoji="0" lang="en-GB" altLang="fr-FR" sz="800" b="0" i="0" u="none" strike="noStrike" cap="none" normalizeH="0" baseline="0" dirty="0" err="1">
                <a:ln>
                  <a:noFill/>
                </a:ln>
                <a:solidFill>
                  <a:srgbClr val="000000"/>
                </a:solidFill>
                <a:effectLst/>
                <a:cs typeface="Calibri" panose="020F0502020204030204" pitchFamily="34" charset="0"/>
              </a:rPr>
              <a:t>Laboratori</a:t>
            </a:r>
            <a:r>
              <a:rPr kumimoji="0" lang="en-GB" altLang="fr-FR" sz="800" b="0" i="0" u="none" strike="noStrike" cap="none" normalizeH="0" baseline="0" dirty="0">
                <a:ln>
                  <a:noFill/>
                </a:ln>
                <a:solidFill>
                  <a:srgbClr val="000000"/>
                </a:solidFill>
                <a:effectLst/>
                <a:cs typeface="Calibri" panose="020F0502020204030204" pitchFamily="34" charset="0"/>
              </a:rPr>
              <a:t> de </a:t>
            </a:r>
            <a:r>
              <a:rPr kumimoji="0" lang="en-GB" altLang="fr-FR" sz="800" b="0" i="0" u="none" strike="noStrike" cap="none" normalizeH="0" baseline="0" dirty="0" err="1">
                <a:ln>
                  <a:noFill/>
                </a:ln>
                <a:solidFill>
                  <a:srgbClr val="000000"/>
                </a:solidFill>
                <a:effectLst/>
                <a:cs typeface="Calibri" panose="020F0502020204030204" pitchFamily="34" charset="0"/>
              </a:rPr>
              <a:t>Mitjans</a:t>
            </a:r>
            <a:r>
              <a:rPr kumimoji="0" lang="en-GB" altLang="fr-FR" sz="800" b="0" i="0" u="none" strike="noStrike" cap="none" normalizeH="0" baseline="0" dirty="0">
                <a:ln>
                  <a:noFill/>
                </a:ln>
                <a:solidFill>
                  <a:srgbClr val="000000"/>
                </a:solidFill>
                <a:effectLst/>
                <a:cs typeface="Calibri" panose="020F0502020204030204" pitchFamily="34" charset="0"/>
              </a:rPr>
              <a:t> </a:t>
            </a:r>
            <a:r>
              <a:rPr kumimoji="0" lang="en-GB" altLang="fr-FR" sz="800" b="0" i="0" u="none" strike="noStrike" cap="none" normalizeH="0" baseline="0" dirty="0" err="1">
                <a:ln>
                  <a:noFill/>
                </a:ln>
                <a:solidFill>
                  <a:srgbClr val="000000"/>
                </a:solidFill>
                <a:effectLst/>
                <a:cs typeface="Calibri" panose="020F0502020204030204" pitchFamily="34" charset="0"/>
              </a:rPr>
              <a:t>Interactius</a:t>
            </a:r>
            <a:r>
              <a:rPr kumimoji="0" lang="en-GB" altLang="fr-FR" sz="800" b="0" i="0" u="none" strike="noStrike" cap="none" normalizeH="0" baseline="0" dirty="0">
                <a:ln>
                  <a:noFill/>
                </a:ln>
                <a:solidFill>
                  <a:srgbClr val="000000"/>
                </a:solidFill>
                <a:effectLst/>
                <a:cs typeface="Calibri" panose="020F0502020204030204" pitchFamily="34" charset="0"/>
              </a:rPr>
              <a:t> / </a:t>
            </a:r>
            <a:r>
              <a:rPr kumimoji="0" lang="en-GB" altLang="fr-FR" sz="800" b="0" i="0" u="none" strike="noStrike" cap="none" normalizeH="0" baseline="0" dirty="0" err="1">
                <a:ln>
                  <a:noFill/>
                </a:ln>
                <a:solidFill>
                  <a:srgbClr val="000000"/>
                </a:solidFill>
                <a:effectLst/>
                <a:cs typeface="Calibri" panose="020F0502020204030204" pitchFamily="34" charset="0"/>
              </a:rPr>
              <a:t>Publicacions</a:t>
            </a:r>
            <a:r>
              <a:rPr kumimoji="0" lang="en-GB" altLang="fr-FR" sz="800" b="0" i="0" u="none" strike="noStrike" cap="none" normalizeH="0" baseline="0" dirty="0">
                <a:ln>
                  <a:noFill/>
                </a:ln>
                <a:solidFill>
                  <a:srgbClr val="000000"/>
                </a:solidFill>
                <a:effectLst/>
                <a:cs typeface="Calibri" panose="020F0502020204030204" pitchFamily="34" charset="0"/>
              </a:rPr>
              <a:t> </a:t>
            </a:r>
            <a:r>
              <a:rPr kumimoji="0" lang="en-GB" altLang="fr-FR" sz="800" b="0" i="0" u="none" strike="noStrike" cap="none" normalizeH="0" baseline="0" dirty="0" err="1">
                <a:ln>
                  <a:noFill/>
                </a:ln>
                <a:solidFill>
                  <a:srgbClr val="000000"/>
                </a:solidFill>
                <a:effectLst/>
                <a:cs typeface="Calibri" panose="020F0502020204030204" pitchFamily="34" charset="0"/>
              </a:rPr>
              <a:t>i</a:t>
            </a:r>
            <a:r>
              <a:rPr kumimoji="0" lang="en-GB" altLang="fr-FR" sz="800" b="0" i="0" u="none" strike="noStrike" cap="none" normalizeH="0" baseline="0" dirty="0">
                <a:ln>
                  <a:noFill/>
                </a:ln>
                <a:solidFill>
                  <a:srgbClr val="000000"/>
                </a:solidFill>
                <a:effectLst/>
                <a:cs typeface="Calibri" panose="020F0502020204030204" pitchFamily="34" charset="0"/>
              </a:rPr>
              <a:t> </a:t>
            </a:r>
            <a:r>
              <a:rPr kumimoji="0" lang="en-GB" altLang="fr-FR" sz="800" b="0" i="0" u="none" strike="noStrike" cap="none" normalizeH="0" baseline="0" dirty="0" err="1">
                <a:ln>
                  <a:noFill/>
                </a:ln>
                <a:solidFill>
                  <a:srgbClr val="000000"/>
                </a:solidFill>
                <a:effectLst/>
                <a:cs typeface="Calibri" panose="020F0502020204030204" pitchFamily="34" charset="0"/>
              </a:rPr>
              <a:t>Edicions</a:t>
            </a:r>
            <a:r>
              <a:rPr kumimoji="0" lang="en-GB" altLang="fr-FR" sz="800" b="0" i="0" u="none" strike="noStrike" cap="none" normalizeH="0" baseline="0" dirty="0">
                <a:ln>
                  <a:noFill/>
                </a:ln>
                <a:solidFill>
                  <a:srgbClr val="000000"/>
                </a:solidFill>
                <a:effectLst/>
                <a:cs typeface="Calibri" panose="020F0502020204030204" pitchFamily="34" charset="0"/>
              </a:rPr>
              <a:t> de la </a:t>
            </a:r>
            <a:r>
              <a:rPr kumimoji="0" lang="en-GB" altLang="fr-FR" sz="800" b="0" i="0" u="none" strike="noStrike" cap="none" normalizeH="0" baseline="0" dirty="0" err="1">
                <a:ln>
                  <a:noFill/>
                </a:ln>
                <a:solidFill>
                  <a:srgbClr val="000000"/>
                </a:solidFill>
                <a:effectLst/>
                <a:cs typeface="Calibri" panose="020F0502020204030204" pitchFamily="34" charset="0"/>
              </a:rPr>
              <a:t>Universitat</a:t>
            </a:r>
            <a:r>
              <a:rPr kumimoji="0" lang="en-GB" altLang="fr-FR" sz="800" b="0" i="0" u="none" strike="noStrike" cap="none" normalizeH="0" baseline="0" dirty="0">
                <a:ln>
                  <a:noFill/>
                </a:ln>
                <a:solidFill>
                  <a:srgbClr val="000000"/>
                </a:solidFill>
                <a:effectLst/>
                <a:cs typeface="Calibri" panose="020F0502020204030204" pitchFamily="34" charset="0"/>
              </a:rPr>
              <a:t> de Barcelona. Barcelona </a:t>
            </a:r>
            <a:endParaRPr lang="en-GB" sz="800" b="0" i="0" dirty="0">
              <a:solidFill>
                <a:srgbClr val="212121"/>
              </a:solidFill>
              <a:effectLst/>
            </a:endParaRPr>
          </a:p>
          <a:p>
            <a:pPr>
              <a:lnSpc>
                <a:spcPct val="100000"/>
              </a:lnSpc>
              <a:spcAft>
                <a:spcPts val="600"/>
              </a:spcAft>
              <a:buNone/>
            </a:pPr>
            <a:r>
              <a:rPr lang="en-GB" sz="800" dirty="0" err="1">
                <a:solidFill>
                  <a:schemeClr val="tx1"/>
                </a:solidFill>
              </a:rPr>
              <a:t>Dataportal</a:t>
            </a:r>
            <a:r>
              <a:rPr lang="en-GB" sz="800" dirty="0">
                <a:solidFill>
                  <a:schemeClr val="tx1"/>
                </a:solidFill>
              </a:rPr>
              <a:t> - Digital 2020: Global Digital Overview </a:t>
            </a:r>
            <a:r>
              <a:rPr lang="en-GB" sz="800" dirty="0">
                <a:hlinkClick r:id="rId4"/>
              </a:rPr>
              <a:t>https://dataportal.com/reports/</a:t>
            </a:r>
            <a:endParaRPr lang="en-GB" sz="800" dirty="0"/>
          </a:p>
          <a:p>
            <a:pPr marL="0" marR="0" lvl="0" indent="0" algn="l" defTabSz="914400" rtl="0" eaLnBrk="0" fontAlgn="base" latinLnBrk="0" hangingPunct="0">
              <a:lnSpc>
                <a:spcPct val="100000"/>
              </a:lnSpc>
              <a:spcAft>
                <a:spcPts val="600"/>
              </a:spcAft>
              <a:buClrTx/>
              <a:buSzTx/>
              <a:buFontTx/>
              <a:buNone/>
              <a:tabLst/>
            </a:pPr>
            <a:r>
              <a:rPr kumimoji="0" lang="en-GB" altLang="fr-FR" sz="800" b="0" i="0" u="none" strike="noStrike" cap="none" normalizeH="0" baseline="0" dirty="0">
                <a:ln>
                  <a:noFill/>
                </a:ln>
                <a:solidFill>
                  <a:srgbClr val="000000"/>
                </a:solidFill>
                <a:effectLst/>
                <a:cs typeface="Calibri" panose="020F0502020204030204" pitchFamily="34" charset="0"/>
              </a:rPr>
              <a:t>ESPAS (2019) “Global trends to 2030”  </a:t>
            </a:r>
            <a:r>
              <a:rPr kumimoji="0" lang="en-GB" altLang="fr-FR" sz="800" b="0" i="0" u="none" strike="noStrike" cap="none" normalizeH="0" baseline="0" dirty="0">
                <a:ln>
                  <a:noFill/>
                </a:ln>
                <a:solidFill>
                  <a:srgbClr val="1155CC"/>
                </a:solidFill>
                <a:effectLst/>
                <a:cs typeface="Calibri" panose="020F0502020204030204" pitchFamily="34" charset="0"/>
                <a:hlinkClick r:id="rId5"/>
              </a:rPr>
              <a:t>https://ec.europa.eu/assets/epsc/pages/espas/index.html</a:t>
            </a:r>
            <a:r>
              <a:rPr kumimoji="0" lang="en-GB" altLang="fr-FR" sz="800" b="0" i="0" u="none" strike="noStrike" cap="none" normalizeH="0" baseline="0" dirty="0">
                <a:ln>
                  <a:noFill/>
                </a:ln>
                <a:solidFill>
                  <a:srgbClr val="000000"/>
                </a:solidFill>
                <a:effectLst/>
                <a:cs typeface="Calibri" panose="020F0502020204030204" pitchFamily="34" charset="0"/>
              </a:rPr>
              <a:t> </a:t>
            </a:r>
          </a:p>
          <a:p>
            <a:pPr marL="0" marR="0" lvl="0" indent="0" algn="l" defTabSz="914400" rtl="0" eaLnBrk="0" fontAlgn="base" latinLnBrk="0" hangingPunct="0">
              <a:lnSpc>
                <a:spcPct val="100000"/>
              </a:lnSpc>
              <a:spcAft>
                <a:spcPts val="600"/>
              </a:spcAft>
              <a:buClrTx/>
              <a:buSzTx/>
              <a:buFontTx/>
              <a:buNone/>
              <a:tabLst/>
            </a:pPr>
            <a:r>
              <a:rPr kumimoji="0" lang="en-GB" altLang="fr-FR" sz="800" b="0" i="0" u="none" strike="noStrike" cap="none" normalizeH="0" baseline="0" dirty="0">
                <a:ln>
                  <a:noFill/>
                </a:ln>
                <a:solidFill>
                  <a:srgbClr val="000000"/>
                </a:solidFill>
                <a:effectLst/>
                <a:cs typeface="Calibri" panose="020F0502020204030204" pitchFamily="34" charset="0"/>
              </a:rPr>
              <a:t>European Parliament – Desk Research – European Youth in 2021 </a:t>
            </a:r>
            <a:r>
              <a:rPr lang="en-GB" sz="900" dirty="0">
                <a:hlinkClick r:id="rId6"/>
              </a:rPr>
              <a:t>Youth in Europe 2021 (europa.eu)</a:t>
            </a:r>
            <a:endParaRPr kumimoji="0" lang="en-GB" altLang="fr-FR" sz="800" b="0" i="0" u="none" strike="noStrike" cap="none" normalizeH="0" baseline="0" dirty="0">
              <a:ln>
                <a:noFill/>
              </a:ln>
              <a:solidFill>
                <a:srgbClr val="000000"/>
              </a:solidFill>
              <a:effectLst/>
              <a:cs typeface="Calibri" panose="020F0502020204030204" pitchFamily="34" charset="0"/>
            </a:endParaRPr>
          </a:p>
          <a:p>
            <a:pPr marL="0" marR="0" lvl="0" indent="0" algn="l" defTabSz="914400" rtl="0" eaLnBrk="0" fontAlgn="base" latinLnBrk="0" hangingPunct="0">
              <a:lnSpc>
                <a:spcPct val="100000"/>
              </a:lnSpc>
              <a:spcAft>
                <a:spcPts val="600"/>
              </a:spcAft>
              <a:buClrTx/>
              <a:buSzTx/>
              <a:buFontTx/>
              <a:buNone/>
              <a:tabLst/>
            </a:pPr>
            <a:r>
              <a:rPr kumimoji="0" lang="en-GB" altLang="fr-FR" sz="800" b="0" i="0" u="none" strike="noStrike" cap="none" normalizeH="0" baseline="0" dirty="0">
                <a:ln>
                  <a:noFill/>
                </a:ln>
                <a:solidFill>
                  <a:srgbClr val="000000"/>
                </a:solidFill>
                <a:effectLst/>
                <a:cs typeface="Calibri" panose="020F0502020204030204" pitchFamily="34" charset="0"/>
              </a:rPr>
              <a:t>EY (2020), “Megatrends 2020 and beyond”  </a:t>
            </a:r>
            <a:r>
              <a:rPr kumimoji="0" lang="en-GB" altLang="fr-FR" sz="800" b="0" i="0" u="none" strike="noStrike" cap="none" normalizeH="0" baseline="0" dirty="0">
                <a:ln>
                  <a:noFill/>
                </a:ln>
                <a:solidFill>
                  <a:srgbClr val="1155CC"/>
                </a:solidFill>
                <a:effectLst/>
                <a:cs typeface="Calibri" panose="020F0502020204030204" pitchFamily="34" charset="0"/>
                <a:hlinkClick r:id="rId7"/>
              </a:rPr>
              <a:t>https://www.ey.com/en_gl/megatrends</a:t>
            </a:r>
            <a:r>
              <a:rPr kumimoji="0" lang="en-GB" altLang="fr-FR" sz="800" b="0" i="0" u="none" strike="noStrike" cap="none" normalizeH="0" baseline="0" dirty="0">
                <a:ln>
                  <a:noFill/>
                </a:ln>
                <a:solidFill>
                  <a:srgbClr val="000000"/>
                </a:solidFill>
                <a:effectLst/>
                <a:cs typeface="Calibri" panose="020F0502020204030204" pitchFamily="34" charset="0"/>
              </a:rPr>
              <a:t> </a:t>
            </a:r>
          </a:p>
          <a:p>
            <a:pPr eaLnBrk="0" fontAlgn="base" hangingPunct="0">
              <a:lnSpc>
                <a:spcPct val="100000"/>
              </a:lnSpc>
              <a:spcAft>
                <a:spcPts val="600"/>
              </a:spcAft>
              <a:buNone/>
            </a:pPr>
            <a:r>
              <a:rPr kumimoji="0" lang="en-GB" altLang="fr-FR" sz="800" b="0" i="0" u="none" strike="noStrike" cap="none" normalizeH="0" baseline="0" dirty="0" err="1">
                <a:ln>
                  <a:noFill/>
                </a:ln>
                <a:solidFill>
                  <a:srgbClr val="222222"/>
                </a:solidFill>
                <a:effectLst/>
                <a:cs typeface="Arial" panose="020B0604020202020204" pitchFamily="34" charset="0"/>
              </a:rPr>
              <a:t>Feijoo</a:t>
            </a:r>
            <a:r>
              <a:rPr kumimoji="0" lang="en-GB" altLang="fr-FR" sz="800" b="0" i="0" u="none" strike="noStrike" cap="none" normalizeH="0" baseline="0" dirty="0">
                <a:ln>
                  <a:noFill/>
                </a:ln>
                <a:solidFill>
                  <a:srgbClr val="222222"/>
                </a:solidFill>
                <a:effectLst/>
                <a:cs typeface="Arial" panose="020B0604020202020204" pitchFamily="34" charset="0"/>
              </a:rPr>
              <a:t>, J. P. (2011). People and Knowledge management in organizations: challenges of the next decades. </a:t>
            </a:r>
            <a:r>
              <a:rPr kumimoji="0" lang="en-GB" altLang="fr-FR" sz="800" b="0" i="1" u="none" strike="noStrike" cap="none" normalizeH="0" baseline="0" dirty="0">
                <a:ln>
                  <a:noFill/>
                </a:ln>
                <a:solidFill>
                  <a:srgbClr val="222222"/>
                </a:solidFill>
                <a:effectLst/>
                <a:cs typeface="Arial" panose="020B0604020202020204" pitchFamily="34" charset="0"/>
              </a:rPr>
              <a:t>JANUS. NET e-journal of International Relations</a:t>
            </a:r>
            <a:r>
              <a:rPr kumimoji="0" lang="en-GB" altLang="fr-FR" sz="800" b="0" i="0" u="none" strike="noStrike" cap="none" normalizeH="0" baseline="0" dirty="0">
                <a:ln>
                  <a:noFill/>
                </a:ln>
                <a:solidFill>
                  <a:srgbClr val="222222"/>
                </a:solidFill>
                <a:effectLst/>
                <a:cs typeface="Arial" panose="020B0604020202020204" pitchFamily="34" charset="0"/>
              </a:rPr>
              <a:t>, 93-113.</a:t>
            </a:r>
            <a:r>
              <a:rPr kumimoji="0" lang="en-GB" altLang="fr-FR" sz="800" b="0" i="0" u="none" strike="noStrike" cap="none" normalizeH="0" baseline="0" dirty="0">
                <a:ln>
                  <a:noFill/>
                </a:ln>
                <a:solidFill>
                  <a:srgbClr val="000000"/>
                </a:solidFill>
                <a:effectLst/>
                <a:cs typeface="Calibri" panose="020F0502020204030204" pitchFamily="34" charset="0"/>
              </a:rPr>
              <a:t> </a:t>
            </a:r>
            <a:endParaRPr kumimoji="0" lang="en-GB" altLang="fr-FR" sz="800" b="0" i="0" u="none" strike="noStrike" cap="none" normalizeH="0" baseline="0" dirty="0">
              <a:ln>
                <a:noFill/>
              </a:ln>
              <a:solidFill>
                <a:schemeClr val="tx1"/>
              </a:solidFill>
              <a:effectLst/>
            </a:endParaRPr>
          </a:p>
          <a:p>
            <a:pPr>
              <a:lnSpc>
                <a:spcPct val="100000"/>
              </a:lnSpc>
              <a:spcAft>
                <a:spcPts val="600"/>
              </a:spcAft>
            </a:pPr>
            <a:r>
              <a:rPr lang="en-GB" sz="800" dirty="0">
                <a:solidFill>
                  <a:srgbClr val="000000"/>
                </a:solidFill>
                <a:effectLst/>
                <a:ea typeface="Arial" panose="020B0604020202020204" pitchFamily="34" charset="0"/>
                <a:cs typeface="Calibri" panose="020F0502020204030204" pitchFamily="34" charset="0"/>
              </a:rPr>
              <a:t>Frey, C. and Osborne, M. (2013) The Future of Employment: How Susceptible Are Jobs to Computerisation? Working Paper, University of Oxford, Oxford.</a:t>
            </a:r>
          </a:p>
          <a:p>
            <a:pPr>
              <a:lnSpc>
                <a:spcPct val="100000"/>
              </a:lnSpc>
              <a:spcAft>
                <a:spcPts val="600"/>
              </a:spcAft>
            </a:pPr>
            <a:r>
              <a:rPr lang="en-GB" sz="800" dirty="0">
                <a:hlinkClick r:id="rId8"/>
              </a:rPr>
              <a:t>Ichikowitz Family Foundation - IFF (ichikowitzfoundation.com)</a:t>
            </a:r>
            <a:r>
              <a:rPr lang="en-GB" sz="800" dirty="0"/>
              <a:t> - </a:t>
            </a:r>
            <a:r>
              <a:rPr lang="en-GB" sz="800" b="1" i="0" dirty="0">
                <a:effectLst/>
              </a:rPr>
              <a:t>AFRICAN YOUTH</a:t>
            </a:r>
            <a:br>
              <a:rPr lang="en-GB" sz="800" b="1" i="0" dirty="0">
                <a:effectLst/>
              </a:rPr>
            </a:br>
            <a:r>
              <a:rPr lang="en-GB" sz="800" b="1" i="0" dirty="0">
                <a:effectLst/>
              </a:rPr>
              <a:t>SURVEY 2022</a:t>
            </a:r>
          </a:p>
          <a:p>
            <a:pPr>
              <a:lnSpc>
                <a:spcPct val="100000"/>
              </a:lnSpc>
              <a:spcBef>
                <a:spcPts val="0"/>
              </a:spcBef>
              <a:spcAft>
                <a:spcPts val="600"/>
              </a:spcAft>
            </a:pPr>
            <a:endParaRPr lang="en-GB" sz="800" dirty="0"/>
          </a:p>
          <a:p>
            <a:pPr>
              <a:lnSpc>
                <a:spcPct val="100000"/>
              </a:lnSpc>
              <a:spcBef>
                <a:spcPts val="0"/>
              </a:spcBef>
              <a:spcAft>
                <a:spcPts val="600"/>
              </a:spcAft>
            </a:pPr>
            <a:endParaRPr lang="en-GB" sz="800" dirty="0">
              <a:solidFill>
                <a:srgbClr val="000000"/>
              </a:solidFill>
              <a:effectLst/>
              <a:ea typeface="Arial" panose="020B0604020202020204" pitchFamily="34" charset="0"/>
              <a:cs typeface="Calibri" panose="020F0502020204030204" pitchFamily="34" charset="0"/>
            </a:endParaRPr>
          </a:p>
          <a:p>
            <a:pPr>
              <a:lnSpc>
                <a:spcPct val="100000"/>
              </a:lnSpc>
              <a:spcBef>
                <a:spcPts val="0"/>
              </a:spcBef>
              <a:spcAft>
                <a:spcPts val="600"/>
              </a:spcAft>
            </a:pPr>
            <a:endParaRPr lang="en-GB" sz="800" dirty="0"/>
          </a:p>
          <a:p>
            <a:pPr>
              <a:lnSpc>
                <a:spcPct val="100000"/>
              </a:lnSpc>
            </a:pPr>
            <a:endParaRPr lang="en-GB" sz="800" dirty="0"/>
          </a:p>
          <a:p>
            <a:pPr>
              <a:lnSpc>
                <a:spcPct val="100000"/>
              </a:lnSpc>
              <a:buNone/>
            </a:pPr>
            <a:endParaRPr lang="en-GB" sz="800" dirty="0"/>
          </a:p>
          <a:p>
            <a:pPr>
              <a:lnSpc>
                <a:spcPct val="100000"/>
              </a:lnSpc>
            </a:pPr>
            <a:endParaRPr lang="en-GB" sz="800" dirty="0">
              <a:solidFill>
                <a:srgbClr val="000000"/>
              </a:solidFill>
              <a:effectLst/>
              <a:ea typeface="Arial" panose="020B0604020202020204" pitchFamily="34" charset="0"/>
              <a:cs typeface="Calibri" panose="020F0502020204030204" pitchFamily="34" charset="0"/>
            </a:endParaRPr>
          </a:p>
          <a:p>
            <a:pPr>
              <a:lnSpc>
                <a:spcPct val="100000"/>
              </a:lnSpc>
            </a:pPr>
            <a:endParaRPr lang="en-GB" sz="800" dirty="0"/>
          </a:p>
        </p:txBody>
      </p:sp>
      <p:sp>
        <p:nvSpPr>
          <p:cNvPr id="8" name="Espace réservé du contenu 7">
            <a:extLst>
              <a:ext uri="{FF2B5EF4-FFF2-40B4-BE49-F238E27FC236}">
                <a16:creationId xmlns:a16="http://schemas.microsoft.com/office/drawing/2014/main" id="{D3280FA7-868C-F4D0-D624-FB763358E626}"/>
              </a:ext>
            </a:extLst>
          </p:cNvPr>
          <p:cNvSpPr>
            <a:spLocks noGrp="1"/>
          </p:cNvSpPr>
          <p:nvPr>
            <p:ph sz="quarter" idx="16"/>
          </p:nvPr>
        </p:nvSpPr>
        <p:spPr>
          <a:xfrm>
            <a:off x="4800600" y="1083365"/>
            <a:ext cx="3657600" cy="4631637"/>
          </a:xfrm>
        </p:spPr>
        <p:txBody>
          <a:bodyPr/>
          <a:lstStyle/>
          <a:p>
            <a:pPr>
              <a:lnSpc>
                <a:spcPct val="100000"/>
              </a:lnSpc>
              <a:spcAft>
                <a:spcPts val="600"/>
              </a:spcAft>
            </a:pPr>
            <a:r>
              <a:rPr lang="fr-FR" sz="800" dirty="0">
                <a:solidFill>
                  <a:schemeClr val="tx1"/>
                </a:solidFill>
              </a:rPr>
              <a:t>KPMG International - Future State 2030- </a:t>
            </a:r>
            <a:r>
              <a:rPr lang="fr-FR" sz="800" dirty="0">
                <a:solidFill>
                  <a:schemeClr val="tx1"/>
                </a:solidFill>
                <a:hlinkClick r:id="rId9"/>
              </a:rPr>
              <a:t>https://kpmg.com/xx/en/home/insights/2015/03/future-state-2030.html</a:t>
            </a:r>
            <a:r>
              <a:rPr lang="fr-FR" sz="800" dirty="0">
                <a:solidFill>
                  <a:schemeClr val="tx1"/>
                </a:solidFill>
              </a:rPr>
              <a:t> </a:t>
            </a:r>
          </a:p>
          <a:p>
            <a:pPr>
              <a:lnSpc>
                <a:spcPct val="100000"/>
              </a:lnSpc>
              <a:spcAft>
                <a:spcPts val="600"/>
              </a:spcAft>
            </a:pPr>
            <a:r>
              <a:rPr lang="en-GB" sz="900" dirty="0">
                <a:solidFill>
                  <a:schemeClr val="tx1"/>
                </a:solidFill>
              </a:rPr>
              <a:t>Lee. T. Markowitz, E. Howe. P et al. Predictors of public climate change awareness and risk perception around the world. Nature </a:t>
            </a:r>
            <a:r>
              <a:rPr lang="en-GB" sz="900" dirty="0" err="1">
                <a:solidFill>
                  <a:schemeClr val="tx1"/>
                </a:solidFill>
              </a:rPr>
              <a:t>Clim</a:t>
            </a:r>
            <a:r>
              <a:rPr lang="en-GB" sz="900" dirty="0">
                <a:solidFill>
                  <a:schemeClr val="tx1"/>
                </a:solidFill>
              </a:rPr>
              <a:t> Change 5. 1014-1020 (2015)</a:t>
            </a:r>
          </a:p>
          <a:p>
            <a:pPr>
              <a:lnSpc>
                <a:spcPct val="100000"/>
              </a:lnSpc>
              <a:spcAft>
                <a:spcPts val="600"/>
              </a:spcAft>
            </a:pPr>
            <a:r>
              <a:rPr lang="fr-FR" sz="800" dirty="0">
                <a:solidFill>
                  <a:schemeClr val="tx1"/>
                </a:solidFill>
              </a:rPr>
              <a:t>McKinsey Global Institute (2021) - </a:t>
            </a:r>
            <a:r>
              <a:rPr lang="en-US" sz="800" dirty="0">
                <a:solidFill>
                  <a:schemeClr val="tx1"/>
                </a:solidFill>
              </a:rPr>
              <a:t>Defining the skills citizens will need in the future world of work - </a:t>
            </a:r>
            <a:r>
              <a:rPr lang="fr-FR" sz="800" dirty="0">
                <a:solidFill>
                  <a:schemeClr val="tx1"/>
                </a:solidFill>
                <a:hlinkClick r:id="rId10"/>
              </a:rPr>
              <a:t>https://www.mckinsey.com/industries/public-and-social-sector/our-insights/defining-the-skills-citizens-will-need-in-the-future-world-of-work</a:t>
            </a:r>
            <a:endParaRPr lang="fr-FR" sz="800" dirty="0">
              <a:solidFill>
                <a:schemeClr val="tx1"/>
              </a:solidFill>
            </a:endParaRPr>
          </a:p>
          <a:p>
            <a:pPr>
              <a:lnSpc>
                <a:spcPct val="100000"/>
              </a:lnSpc>
              <a:spcAft>
                <a:spcPts val="600"/>
              </a:spcAft>
            </a:pPr>
            <a:r>
              <a:rPr kumimoji="0" lang="en-GB" altLang="fr-FR" sz="900" b="0" i="0" u="none" strike="noStrike" cap="none" normalizeH="0" baseline="0" dirty="0" err="1">
                <a:ln>
                  <a:noFill/>
                </a:ln>
                <a:solidFill>
                  <a:schemeClr val="tx1"/>
                </a:solidFill>
                <a:effectLst/>
                <a:cs typeface="Calibri" panose="020F0502020204030204" pitchFamily="34" charset="0"/>
              </a:rPr>
              <a:t>Moravec</a:t>
            </a:r>
            <a:r>
              <a:rPr kumimoji="0" lang="en-GB" altLang="fr-FR" sz="900" b="0" i="0" u="none" strike="noStrike" cap="none" normalizeH="0" baseline="0" dirty="0">
                <a:ln>
                  <a:noFill/>
                </a:ln>
                <a:solidFill>
                  <a:schemeClr val="tx1"/>
                </a:solidFill>
                <a:effectLst/>
                <a:cs typeface="Calibri" panose="020F0502020204030204" pitchFamily="34" charset="0"/>
              </a:rPr>
              <a:t>, J. W. (Ed.). (2019). </a:t>
            </a:r>
            <a:r>
              <a:rPr kumimoji="0" lang="en-GB" altLang="fr-FR" sz="900" b="0" i="1" u="none" strike="noStrike" cap="none" normalizeH="0" baseline="0" dirty="0">
                <a:ln>
                  <a:noFill/>
                </a:ln>
                <a:solidFill>
                  <a:schemeClr val="tx1"/>
                </a:solidFill>
                <a:effectLst/>
                <a:cs typeface="Calibri" panose="020F0502020204030204" pitchFamily="34" charset="0"/>
              </a:rPr>
              <a:t>Emerging education futures: Experiences and visions from the field</a:t>
            </a:r>
            <a:r>
              <a:rPr kumimoji="0" lang="en-GB" altLang="fr-FR" sz="900" b="0" i="0" u="none" strike="noStrike" cap="none" normalizeH="0" baseline="0" dirty="0">
                <a:ln>
                  <a:noFill/>
                </a:ln>
                <a:solidFill>
                  <a:schemeClr val="tx1"/>
                </a:solidFill>
                <a:effectLst/>
                <a:cs typeface="Calibri" panose="020F0502020204030204" pitchFamily="34" charset="0"/>
              </a:rPr>
              <a:t>. Education Futures LLC. </a:t>
            </a:r>
          </a:p>
          <a:p>
            <a:pPr>
              <a:lnSpc>
                <a:spcPct val="100000"/>
              </a:lnSpc>
              <a:spcAft>
                <a:spcPts val="600"/>
              </a:spcAft>
            </a:pPr>
            <a:r>
              <a:rPr lang="fr-FR" sz="800" dirty="0">
                <a:solidFill>
                  <a:schemeClr val="tx1"/>
                </a:solidFill>
              </a:rPr>
              <a:t>National Intelligence </a:t>
            </a:r>
            <a:r>
              <a:rPr lang="fr-FR" sz="800" dirty="0" err="1">
                <a:solidFill>
                  <a:schemeClr val="tx1"/>
                </a:solidFill>
              </a:rPr>
              <a:t>Council’s</a:t>
            </a:r>
            <a:r>
              <a:rPr lang="fr-FR" sz="800" dirty="0">
                <a:solidFill>
                  <a:schemeClr val="tx1"/>
                </a:solidFill>
              </a:rPr>
              <a:t> - Global Trends report 2040 ; </a:t>
            </a:r>
            <a:r>
              <a:rPr lang="fr-FR" sz="800" dirty="0">
                <a:solidFill>
                  <a:schemeClr val="tx1"/>
                </a:solidFill>
                <a:hlinkClick r:id="rId11"/>
              </a:rPr>
              <a:t>https://www.dni.gov/index.php/gt2040-home</a:t>
            </a:r>
            <a:r>
              <a:rPr lang="fr-FR" sz="800" dirty="0">
                <a:solidFill>
                  <a:schemeClr val="tx1"/>
                </a:solidFill>
              </a:rPr>
              <a:t> </a:t>
            </a:r>
            <a:endParaRPr kumimoji="0" lang="en-GB" altLang="fr-FR" sz="800" b="0" i="0" u="none" strike="noStrike" cap="none" normalizeH="0" baseline="0" dirty="0">
              <a:ln>
                <a:noFill/>
              </a:ln>
              <a:solidFill>
                <a:schemeClr val="tx1"/>
              </a:solidFill>
              <a:effectLst/>
              <a:cs typeface="Calibri" panose="020F0502020204030204" pitchFamily="34" charset="0"/>
            </a:endParaRPr>
          </a:p>
          <a:p>
            <a:pPr eaLnBrk="0" fontAlgn="base" hangingPunct="0">
              <a:lnSpc>
                <a:spcPct val="100000"/>
              </a:lnSpc>
              <a:spcAft>
                <a:spcPts val="600"/>
              </a:spcAft>
              <a:buNone/>
            </a:pPr>
            <a:r>
              <a:rPr lang="fr-FR" sz="800" dirty="0" err="1">
                <a:solidFill>
                  <a:schemeClr val="tx1"/>
                </a:solidFill>
              </a:rPr>
              <a:t>Pew</a:t>
            </a:r>
            <a:r>
              <a:rPr lang="fr-FR" sz="800" dirty="0">
                <a:solidFill>
                  <a:schemeClr val="tx1"/>
                </a:solidFill>
              </a:rPr>
              <a:t> </a:t>
            </a:r>
            <a:r>
              <a:rPr lang="fr-FR" sz="800" dirty="0" err="1">
                <a:solidFill>
                  <a:schemeClr val="tx1"/>
                </a:solidFill>
              </a:rPr>
              <a:t>Research</a:t>
            </a:r>
            <a:r>
              <a:rPr lang="fr-FR" sz="800" dirty="0">
                <a:solidFill>
                  <a:schemeClr val="tx1"/>
                </a:solidFill>
              </a:rPr>
              <a:t> Center - </a:t>
            </a:r>
            <a:r>
              <a:rPr lang="en-US" sz="800" dirty="0">
                <a:solidFill>
                  <a:schemeClr val="tx1"/>
                </a:solidFill>
              </a:rPr>
              <a:t>The Future of World Religions: Population Growth Projections, 2010-2050 – </a:t>
            </a:r>
            <a:r>
              <a:rPr lang="en-US" sz="800" dirty="0">
                <a:solidFill>
                  <a:schemeClr val="tx1"/>
                </a:solidFill>
                <a:hlinkClick r:id="rId12"/>
              </a:rPr>
              <a:t>https://www.pewresearch.org/religion/2015/04/02/religious-projections-2010-2050</a:t>
            </a:r>
            <a:endParaRPr lang="en-US" sz="800" dirty="0">
              <a:solidFill>
                <a:schemeClr val="tx1"/>
              </a:solidFill>
            </a:endParaRPr>
          </a:p>
          <a:p>
            <a:pPr lvl="0" eaLnBrk="0" fontAlgn="base" hangingPunct="0">
              <a:lnSpc>
                <a:spcPct val="100000"/>
              </a:lnSpc>
              <a:spcAft>
                <a:spcPts val="600"/>
              </a:spcAft>
              <a:buNone/>
            </a:pPr>
            <a:r>
              <a:rPr kumimoji="0" lang="en-GB" altLang="fr-FR" sz="900" b="0" i="0" u="none" strike="noStrike" cap="none" normalizeH="0" baseline="0" dirty="0">
                <a:ln>
                  <a:noFill/>
                </a:ln>
                <a:solidFill>
                  <a:schemeClr val="tx1"/>
                </a:solidFill>
                <a:effectLst/>
                <a:cs typeface="Calibri" panose="020F0502020204030204" pitchFamily="34" charset="0"/>
              </a:rPr>
              <a:t>OECD (2022), </a:t>
            </a:r>
            <a:r>
              <a:rPr kumimoji="0" lang="en-GB" altLang="fr-FR" sz="900" b="0" i="1" u="none" strike="noStrike" cap="none" normalizeH="0" baseline="0" dirty="0">
                <a:ln>
                  <a:noFill/>
                </a:ln>
                <a:solidFill>
                  <a:schemeClr val="tx1"/>
                </a:solidFill>
                <a:effectLst/>
                <a:cs typeface="Calibri" panose="020F0502020204030204" pitchFamily="34" charset="0"/>
              </a:rPr>
              <a:t>Trends Shaping Education 2022</a:t>
            </a:r>
            <a:r>
              <a:rPr kumimoji="0" lang="en-GB" altLang="fr-FR" sz="900" b="0" i="0" u="none" strike="noStrike" cap="none" normalizeH="0" baseline="0" dirty="0">
                <a:ln>
                  <a:noFill/>
                </a:ln>
                <a:solidFill>
                  <a:schemeClr val="tx1"/>
                </a:solidFill>
                <a:effectLst/>
                <a:cs typeface="Calibri" panose="020F0502020204030204" pitchFamily="34" charset="0"/>
              </a:rPr>
              <a:t>, OECD Publishing, Paris, </a:t>
            </a:r>
            <a:r>
              <a:rPr kumimoji="0" lang="en-GB" altLang="fr-FR" sz="900" b="0" i="1" u="none" strike="noStrike" cap="none" normalizeH="0" baseline="0" dirty="0">
                <a:ln>
                  <a:noFill/>
                </a:ln>
                <a:solidFill>
                  <a:schemeClr val="tx1"/>
                </a:solidFill>
                <a:effectLst/>
                <a:cs typeface="Calibri" panose="020F0502020204030204" pitchFamily="34" charset="0"/>
                <a:hlinkClick r:id="rId13"/>
              </a:rPr>
              <a:t>https://doi.org/10.1787/6ae8771a-en</a:t>
            </a:r>
            <a:r>
              <a:rPr kumimoji="0" lang="en-GB" altLang="fr-FR" sz="900" b="0" i="0" u="none" strike="noStrike" cap="none" normalizeH="0" baseline="0" dirty="0">
                <a:ln>
                  <a:noFill/>
                </a:ln>
                <a:solidFill>
                  <a:schemeClr val="tx1"/>
                </a:solidFill>
                <a:effectLst/>
                <a:cs typeface="Calibri" panose="020F0502020204030204" pitchFamily="34" charset="0"/>
              </a:rPr>
              <a:t> </a:t>
            </a:r>
          </a:p>
          <a:p>
            <a:pPr lvl="0" eaLnBrk="0" fontAlgn="base" hangingPunct="0">
              <a:lnSpc>
                <a:spcPct val="100000"/>
              </a:lnSpc>
              <a:spcAft>
                <a:spcPts val="600"/>
              </a:spcAft>
              <a:buNone/>
            </a:pPr>
            <a:r>
              <a:rPr kumimoji="0" lang="en-GB" altLang="fr-FR" sz="900" b="0" i="0" u="none" strike="noStrike" cap="none" normalizeH="0" baseline="0" dirty="0">
                <a:ln>
                  <a:noFill/>
                </a:ln>
                <a:solidFill>
                  <a:schemeClr val="tx1"/>
                </a:solidFill>
                <a:effectLst/>
                <a:cs typeface="Calibri" panose="020F0502020204030204" pitchFamily="34" charset="0"/>
              </a:rPr>
              <a:t>OECD (2018). </a:t>
            </a:r>
            <a:r>
              <a:rPr kumimoji="0" lang="en-GB" altLang="fr-FR" sz="900" b="0" i="1" u="none" strike="noStrike" cap="none" normalizeH="0" baseline="0" dirty="0">
                <a:ln>
                  <a:noFill/>
                </a:ln>
                <a:solidFill>
                  <a:schemeClr val="tx1"/>
                </a:solidFill>
                <a:effectLst/>
                <a:cs typeface="Calibri" panose="020F0502020204030204" pitchFamily="34" charset="0"/>
              </a:rPr>
              <a:t>The future of education and skills: Education 2030</a:t>
            </a:r>
            <a:r>
              <a:rPr kumimoji="0" lang="en-GB" altLang="fr-FR" sz="900" b="0" i="0" u="none" strike="noStrike" cap="none" normalizeH="0" baseline="0" dirty="0">
                <a:ln>
                  <a:noFill/>
                </a:ln>
                <a:solidFill>
                  <a:schemeClr val="tx1"/>
                </a:solidFill>
                <a:effectLst/>
                <a:cs typeface="Calibri" panose="020F0502020204030204" pitchFamily="34" charset="0"/>
              </a:rPr>
              <a:t>.</a:t>
            </a:r>
            <a:endParaRPr kumimoji="0" lang="en-GB" altLang="fr-FR" sz="900" b="0" i="1" u="none" strike="noStrike" cap="none" normalizeH="0" baseline="0" dirty="0">
              <a:ln>
                <a:noFill/>
              </a:ln>
              <a:solidFill>
                <a:schemeClr val="tx1"/>
              </a:solidFill>
              <a:effectLst/>
              <a:cs typeface="Calibri" panose="020F0502020204030204" pitchFamily="34" charset="0"/>
            </a:endParaRPr>
          </a:p>
          <a:p>
            <a:pPr eaLnBrk="0" fontAlgn="base" hangingPunct="0">
              <a:lnSpc>
                <a:spcPct val="100000"/>
              </a:lnSpc>
              <a:spcAft>
                <a:spcPts val="600"/>
              </a:spcAft>
              <a:buNone/>
            </a:pPr>
            <a:r>
              <a:rPr lang="en-GB" sz="800" i="1" dirty="0">
                <a:solidFill>
                  <a:schemeClr val="tx1"/>
                </a:solidFill>
                <a:ea typeface="Arial" panose="020B0604020202020204" pitchFamily="34" charset="0"/>
                <a:cs typeface="Calibri" panose="020F0502020204030204" pitchFamily="34" charset="0"/>
              </a:rPr>
              <a:t>Project Management </a:t>
            </a:r>
            <a:r>
              <a:rPr lang="en-GB" sz="800" i="1" dirty="0" err="1">
                <a:solidFill>
                  <a:schemeClr val="tx1"/>
                </a:solidFill>
                <a:ea typeface="Arial" panose="020B0604020202020204" pitchFamily="34" charset="0"/>
                <a:cs typeface="Calibri" panose="020F0502020204030204" pitchFamily="34" charset="0"/>
              </a:rPr>
              <a:t>Institut</a:t>
            </a:r>
            <a:r>
              <a:rPr lang="en-GB" sz="800" i="1" dirty="0">
                <a:solidFill>
                  <a:schemeClr val="tx1"/>
                </a:solidFill>
                <a:ea typeface="Arial" panose="020B0604020202020204" pitchFamily="34" charset="0"/>
                <a:cs typeface="Calibri" panose="020F0502020204030204" pitchFamily="34" charset="0"/>
              </a:rPr>
              <a:t> –</a:t>
            </a:r>
            <a:r>
              <a:rPr lang="fr-FR" sz="800" dirty="0">
                <a:solidFill>
                  <a:schemeClr val="tx1"/>
                </a:solidFill>
              </a:rPr>
              <a:t>Global </a:t>
            </a:r>
            <a:r>
              <a:rPr lang="fr-FR" sz="800" dirty="0" err="1">
                <a:solidFill>
                  <a:schemeClr val="tx1"/>
                </a:solidFill>
              </a:rPr>
              <a:t>Megatrends</a:t>
            </a:r>
            <a:r>
              <a:rPr lang="fr-FR" sz="800" dirty="0">
                <a:solidFill>
                  <a:schemeClr val="tx1"/>
                </a:solidFill>
              </a:rPr>
              <a:t> 2022 ; </a:t>
            </a:r>
            <a:r>
              <a:rPr lang="fr-FR" sz="800" dirty="0">
                <a:solidFill>
                  <a:schemeClr val="tx1"/>
                </a:solidFill>
                <a:ea typeface="Arial" panose="020B0604020202020204" pitchFamily="34" charset="0"/>
                <a:cs typeface="Calibri" panose="020F0502020204030204" pitchFamily="34" charset="0"/>
                <a:hlinkClick r:id="rId14"/>
              </a:rPr>
              <a:t>https://www.pmi.org/learning/thought-leadership/megatrends/</a:t>
            </a:r>
            <a:endParaRPr lang="fr-FR" sz="800" dirty="0">
              <a:solidFill>
                <a:schemeClr val="tx1"/>
              </a:solidFill>
              <a:ea typeface="Arial" panose="020B0604020202020204" pitchFamily="34" charset="0"/>
              <a:cs typeface="Calibri" panose="020F0502020204030204" pitchFamily="34" charset="0"/>
            </a:endParaRPr>
          </a:p>
          <a:p>
            <a:pPr>
              <a:lnSpc>
                <a:spcPct val="100000"/>
              </a:lnSpc>
              <a:spcAft>
                <a:spcPts val="600"/>
              </a:spcAft>
            </a:pPr>
            <a:r>
              <a:rPr lang="en-GB" sz="900" dirty="0">
                <a:solidFill>
                  <a:schemeClr val="tx1"/>
                </a:solidFill>
                <a:ea typeface="Arial" panose="020B0604020202020204" pitchFamily="34" charset="0"/>
              </a:rPr>
              <a:t>Saperstein, E. Post-pandemic citizenship: The next phase of global citizenship education. </a:t>
            </a:r>
            <a:r>
              <a:rPr lang="en-GB" sz="900" i="1" dirty="0">
                <a:solidFill>
                  <a:schemeClr val="tx1"/>
                </a:solidFill>
                <a:ea typeface="Arial" panose="020B0604020202020204" pitchFamily="34" charset="0"/>
              </a:rPr>
              <a:t>Prospects</a:t>
            </a:r>
            <a:r>
              <a:rPr lang="en-GB" sz="900" dirty="0">
                <a:solidFill>
                  <a:schemeClr val="tx1"/>
                </a:solidFill>
                <a:ea typeface="Arial" panose="020B0604020202020204" pitchFamily="34" charset="0"/>
              </a:rPr>
              <a:t> (2022).</a:t>
            </a:r>
          </a:p>
          <a:p>
            <a:pPr>
              <a:lnSpc>
                <a:spcPct val="100000"/>
              </a:lnSpc>
              <a:spcAft>
                <a:spcPts val="600"/>
              </a:spcAft>
            </a:pPr>
            <a:r>
              <a:rPr lang="en-US" sz="900" dirty="0">
                <a:solidFill>
                  <a:schemeClr val="tx1"/>
                </a:solidFill>
                <a:hlinkClick r:id="rId15"/>
              </a:rPr>
              <a:t>Trend Compendium 2050: Megatrends shaping the coming decades | Roland Berger</a:t>
            </a:r>
            <a:endParaRPr lang="en-US" sz="900" dirty="0">
              <a:solidFill>
                <a:schemeClr val="tx1"/>
              </a:solidFill>
            </a:endParaRPr>
          </a:p>
          <a:p>
            <a:pPr marL="0" marR="0" lvl="0" indent="0" algn="l" defTabSz="914400" rtl="0" eaLnBrk="0" fontAlgn="base" latinLnBrk="0" hangingPunct="0">
              <a:lnSpc>
                <a:spcPct val="100000"/>
              </a:lnSpc>
              <a:spcAft>
                <a:spcPts val="600"/>
              </a:spcAft>
              <a:buClrTx/>
              <a:buSzTx/>
              <a:buFontTx/>
              <a:buNone/>
              <a:tabLst/>
            </a:pPr>
            <a:r>
              <a:rPr lang="en-GB" altLang="fr-FR" sz="900" i="1" dirty="0" err="1">
                <a:solidFill>
                  <a:schemeClr val="tx1"/>
                </a:solidFill>
                <a:cs typeface="Calibri" panose="020F0502020204030204" pitchFamily="34" charset="0"/>
              </a:rPr>
              <a:t>U</a:t>
            </a:r>
            <a:r>
              <a:rPr kumimoji="0" lang="en-GB" altLang="fr-FR" sz="900" b="0" i="1" u="none" strike="noStrike" cap="none" normalizeH="0" baseline="0" dirty="0" err="1">
                <a:ln>
                  <a:noFill/>
                </a:ln>
                <a:solidFill>
                  <a:schemeClr val="tx1"/>
                </a:solidFill>
                <a:effectLst/>
                <a:cs typeface="Calibri" panose="020F0502020204030204" pitchFamily="34" charset="0"/>
              </a:rPr>
              <a:t>blishing</a:t>
            </a:r>
            <a:r>
              <a:rPr kumimoji="0" lang="en-GB" altLang="fr-FR" sz="900" b="0" i="0" u="none" strike="noStrike" cap="none" normalizeH="0" baseline="0" dirty="0">
                <a:ln>
                  <a:noFill/>
                </a:ln>
                <a:solidFill>
                  <a:schemeClr val="tx1"/>
                </a:solidFill>
                <a:effectLst/>
                <a:cs typeface="Calibri" panose="020F0502020204030204" pitchFamily="34" charset="0"/>
              </a:rPr>
              <a:t>. UNESCO. (2022). </a:t>
            </a:r>
            <a:r>
              <a:rPr kumimoji="0" lang="en-GB" altLang="fr-FR" sz="900" b="0" i="1" u="none" strike="noStrike" cap="none" normalizeH="0" baseline="0" dirty="0">
                <a:ln>
                  <a:noFill/>
                </a:ln>
                <a:solidFill>
                  <a:schemeClr val="tx1"/>
                </a:solidFill>
                <a:effectLst/>
                <a:cs typeface="Calibri" panose="020F0502020204030204" pitchFamily="34" charset="0"/>
              </a:rPr>
              <a:t>Reimagining our futures together: A new social contract for education</a:t>
            </a:r>
            <a:r>
              <a:rPr kumimoji="0" lang="en-GB" altLang="fr-FR" sz="900" b="0" i="0" u="none" strike="noStrike" cap="none" normalizeH="0" baseline="0" dirty="0">
                <a:ln>
                  <a:noFill/>
                </a:ln>
                <a:solidFill>
                  <a:schemeClr val="tx1"/>
                </a:solidFill>
                <a:effectLst/>
                <a:cs typeface="Calibri" panose="020F0502020204030204" pitchFamily="34" charset="0"/>
              </a:rPr>
              <a:t>. UN. </a:t>
            </a:r>
            <a:endParaRPr kumimoji="0" lang="en-GB" altLang="fr-FR" sz="900" b="0" i="0" u="none" strike="noStrike" cap="none" normalizeH="0" baseline="0" dirty="0">
              <a:ln>
                <a:noFill/>
              </a:ln>
              <a:solidFill>
                <a:schemeClr val="tx1"/>
              </a:solidFill>
              <a:effectLst/>
            </a:endParaRPr>
          </a:p>
          <a:p>
            <a:pPr>
              <a:lnSpc>
                <a:spcPct val="100000"/>
              </a:lnSpc>
              <a:spcBef>
                <a:spcPts val="0"/>
              </a:spcBef>
              <a:spcAft>
                <a:spcPts val="600"/>
              </a:spcAft>
            </a:pPr>
            <a:endParaRPr lang="fr-FR" sz="900" dirty="0">
              <a:solidFill>
                <a:schemeClr val="tx1"/>
              </a:solidFill>
            </a:endParaRPr>
          </a:p>
        </p:txBody>
      </p:sp>
      <p:sp>
        <p:nvSpPr>
          <p:cNvPr id="5" name="Espace réservé du texte 4">
            <a:extLst>
              <a:ext uri="{FF2B5EF4-FFF2-40B4-BE49-F238E27FC236}">
                <a16:creationId xmlns:a16="http://schemas.microsoft.com/office/drawing/2014/main" id="{B000E535-0AEB-E5CB-08A6-4B162A5380E9}"/>
              </a:ext>
            </a:extLst>
          </p:cNvPr>
          <p:cNvSpPr>
            <a:spLocks noGrp="1"/>
          </p:cNvSpPr>
          <p:nvPr>
            <p:ph type="body" idx="28"/>
          </p:nvPr>
        </p:nvSpPr>
        <p:spPr/>
        <p:txBody>
          <a:bodyPr/>
          <a:lstStyle/>
          <a:p>
            <a:r>
              <a:rPr lang="fr-FR" dirty="0" err="1"/>
              <a:t>references</a:t>
            </a:r>
            <a:endParaRPr lang="fr-FR" dirty="0"/>
          </a:p>
        </p:txBody>
      </p:sp>
      <p:sp>
        <p:nvSpPr>
          <p:cNvPr id="7" name="Espace réservé du contenu 2">
            <a:extLst>
              <a:ext uri="{FF2B5EF4-FFF2-40B4-BE49-F238E27FC236}">
                <a16:creationId xmlns:a16="http://schemas.microsoft.com/office/drawing/2014/main" id="{9FB30A49-21BD-2692-DDAE-EB450B083370}"/>
              </a:ext>
            </a:extLst>
          </p:cNvPr>
          <p:cNvSpPr txBox="1">
            <a:spLocks/>
          </p:cNvSpPr>
          <p:nvPr/>
        </p:nvSpPr>
        <p:spPr>
          <a:xfrm>
            <a:off x="4857750" y="1356691"/>
            <a:ext cx="4092437" cy="279289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R="7620" algn="just">
              <a:spcAft>
                <a:spcPts val="600"/>
              </a:spcAft>
              <a:buNone/>
            </a:pPr>
            <a:endParaRPr lang="en-GB" sz="1400" baseline="30000" dirty="0">
              <a:solidFill>
                <a:srgbClr val="000000"/>
              </a:solidFill>
              <a:latin typeface="+mj-lt"/>
              <a:ea typeface="Arial" panose="020B060402020202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2B7204F-0F23-94E9-82A4-29652471BD57}"/>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C44CDAF-4BAD-99C3-2101-BEA8C54D7DF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13E7555-CC6D-B938-1BDF-BC4C50964248}"/>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D5A81EB1-3034-35EF-A397-820042038C4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E91A1EE6-6594-4ED9-B849-930EBE095106}"/>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6CA11B1E-5C25-8C62-A857-6D717669FEE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6DA8BC96-B2F3-975B-98A1-D5E0A2FD65F5}"/>
              </a:ext>
            </a:extLst>
          </p:cNvPr>
          <p:cNvGrpSpPr/>
          <p:nvPr/>
        </p:nvGrpSpPr>
        <p:grpSpPr>
          <a:xfrm>
            <a:off x="7244192" y="6281091"/>
            <a:ext cx="1229008" cy="119062"/>
            <a:chOff x="685800" y="6165890"/>
            <a:chExt cx="1229008" cy="119062"/>
          </a:xfrm>
        </p:grpSpPr>
        <p:sp>
          <p:nvSpPr>
            <p:cNvPr id="16" name="Rectangle 9">
              <a:extLst>
                <a:ext uri="{FF2B5EF4-FFF2-40B4-BE49-F238E27FC236}">
                  <a16:creationId xmlns:a16="http://schemas.microsoft.com/office/drawing/2014/main" id="{3DD8DF37-9D60-2887-C55C-9539972AA5F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2A221BA7-DD95-17F5-2FE8-D6B468D5E85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AE997829-0807-2519-610E-BE47D0ADBDE9}"/>
              </a:ext>
            </a:extLst>
          </p:cNvPr>
          <p:cNvSpPr txBox="1"/>
          <p:nvPr/>
        </p:nvSpPr>
        <p:spPr>
          <a:xfrm>
            <a:off x="7259192"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spTree>
    <p:extLst>
      <p:ext uri="{BB962C8B-B14F-4D97-AF65-F5344CB8AC3E}">
        <p14:creationId xmlns:p14="http://schemas.microsoft.com/office/powerpoint/2010/main" val="1118389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F1A301-E072-0BF4-EAF9-D3BB434777A1}"/>
              </a:ext>
            </a:extLst>
          </p:cNvPr>
          <p:cNvSpPr>
            <a:spLocks noGrp="1"/>
          </p:cNvSpPr>
          <p:nvPr>
            <p:ph sz="quarter" idx="15"/>
          </p:nvPr>
        </p:nvSpPr>
        <p:spPr>
          <a:xfrm>
            <a:off x="685799" y="1142999"/>
            <a:ext cx="3766457" cy="4572003"/>
          </a:xfrm>
        </p:spPr>
        <p:txBody>
          <a:bodyPr/>
          <a:lstStyle/>
          <a:p>
            <a:pPr>
              <a:lnSpc>
                <a:spcPct val="100000"/>
              </a:lnSpc>
              <a:spcAft>
                <a:spcPts val="600"/>
              </a:spcAft>
            </a:pPr>
            <a:r>
              <a:rPr lang="en-GB" altLang="fr-FR" sz="1000" dirty="0">
                <a:solidFill>
                  <a:schemeClr val="tx1"/>
                </a:solidFill>
                <a:cs typeface="Calibri" panose="020F0502020204030204" pitchFamily="34" charset="0"/>
              </a:rPr>
              <a:t>Future Learn (2022), </a:t>
            </a:r>
            <a:r>
              <a:rPr lang="en-GB" altLang="fr-FR" sz="1000" i="1" dirty="0">
                <a:solidFill>
                  <a:schemeClr val="tx1"/>
                </a:solidFill>
                <a:cs typeface="Calibri" panose="020F0502020204030204" pitchFamily="34" charset="0"/>
              </a:rPr>
              <a:t>The Future of Learning report 2022</a:t>
            </a:r>
            <a:r>
              <a:rPr lang="en-GB" altLang="fr-FR" sz="1000" dirty="0">
                <a:solidFill>
                  <a:schemeClr val="tx1"/>
                </a:solidFill>
                <a:cs typeface="Calibri" panose="020F0502020204030204" pitchFamily="34" charset="0"/>
              </a:rPr>
              <a:t>, </a:t>
            </a:r>
            <a:r>
              <a:rPr lang="en-GB" altLang="fr-FR" sz="1000" dirty="0">
                <a:solidFill>
                  <a:schemeClr val="tx1"/>
                </a:solidFill>
                <a:cs typeface="Calibri" panose="020F0502020204030204" pitchFamily="34" charset="0"/>
                <a:hlinkClick r:id="rId2"/>
              </a:rPr>
              <a:t>https://www.futurelearn.com/info/thefutureoflearning</a:t>
            </a:r>
            <a:r>
              <a:rPr lang="en-GB" altLang="fr-FR" sz="1000" dirty="0">
                <a:solidFill>
                  <a:schemeClr val="tx1"/>
                </a:solidFill>
                <a:cs typeface="Calibri" panose="020F0502020204030204" pitchFamily="34" charset="0"/>
              </a:rPr>
              <a:t> </a:t>
            </a:r>
            <a:endParaRPr lang="fr-FR" sz="1000" dirty="0">
              <a:solidFill>
                <a:schemeClr val="tx1"/>
              </a:solidFill>
            </a:endParaRPr>
          </a:p>
          <a:p>
            <a:pPr>
              <a:lnSpc>
                <a:spcPct val="100000"/>
              </a:lnSpc>
              <a:spcAft>
                <a:spcPts val="600"/>
              </a:spcAft>
            </a:pPr>
            <a:r>
              <a:rPr lang="fr-FR" sz="1000" dirty="0">
                <a:solidFill>
                  <a:schemeClr val="tx1"/>
                </a:solidFill>
              </a:rPr>
              <a:t>UNDP – UNRISD, (2017)</a:t>
            </a:r>
            <a:r>
              <a:rPr lang="en-US" sz="1000" dirty="0">
                <a:solidFill>
                  <a:schemeClr val="tx1"/>
                </a:solidFill>
              </a:rPr>
              <a:t>, </a:t>
            </a:r>
            <a:r>
              <a:rPr lang="en-US" sz="1000" dirty="0">
                <a:solidFill>
                  <a:schemeClr val="tx1"/>
                </a:solidFill>
                <a:hlinkClick r:id="rId3"/>
              </a:rPr>
              <a:t>Global Trends: Challenges and Opportunities in the Implementation of the SDGs | United Nations Development </a:t>
            </a:r>
            <a:r>
              <a:rPr lang="en-US" sz="1000" dirty="0" err="1">
                <a:solidFill>
                  <a:schemeClr val="tx1"/>
                </a:solidFill>
                <a:hlinkClick r:id="rId3"/>
              </a:rPr>
              <a:t>Programme</a:t>
            </a:r>
            <a:r>
              <a:rPr lang="en-US" sz="1000" dirty="0">
                <a:solidFill>
                  <a:schemeClr val="tx1"/>
                </a:solidFill>
                <a:hlinkClick r:id="rId3"/>
              </a:rPr>
              <a:t> (undp.org)</a:t>
            </a:r>
            <a:endParaRPr lang="en-US" sz="1000" dirty="0">
              <a:solidFill>
                <a:schemeClr val="tx1"/>
              </a:solidFill>
            </a:endParaRPr>
          </a:p>
          <a:p>
            <a:pPr>
              <a:lnSpc>
                <a:spcPct val="100000"/>
              </a:lnSpc>
              <a:spcAft>
                <a:spcPts val="600"/>
              </a:spcAft>
            </a:pPr>
            <a:r>
              <a:rPr lang="fr-FR" sz="1000" dirty="0">
                <a:solidFill>
                  <a:schemeClr val="tx1"/>
                </a:solidFill>
              </a:rPr>
              <a:t>UNFCCC </a:t>
            </a:r>
            <a:r>
              <a:rPr lang="fr-FR" sz="1000" dirty="0" err="1">
                <a:solidFill>
                  <a:schemeClr val="tx1"/>
                </a:solidFill>
              </a:rPr>
              <a:t>secretariat</a:t>
            </a:r>
            <a:r>
              <a:rPr lang="fr-FR" sz="1000" dirty="0">
                <a:solidFill>
                  <a:schemeClr val="tx1"/>
                </a:solidFill>
              </a:rPr>
              <a:t> (UN </a:t>
            </a:r>
            <a:r>
              <a:rPr lang="fr-FR" sz="1000" dirty="0" err="1">
                <a:solidFill>
                  <a:schemeClr val="tx1"/>
                </a:solidFill>
              </a:rPr>
              <a:t>Climate</a:t>
            </a:r>
            <a:r>
              <a:rPr lang="fr-FR" sz="1000" dirty="0">
                <a:solidFill>
                  <a:schemeClr val="tx1"/>
                </a:solidFill>
              </a:rPr>
              <a:t> Change)</a:t>
            </a:r>
            <a:r>
              <a:rPr lang="en-US" sz="1000" dirty="0">
                <a:solidFill>
                  <a:schemeClr val="tx1"/>
                </a:solidFill>
              </a:rPr>
              <a:t> :  </a:t>
            </a:r>
            <a:r>
              <a:rPr lang="en-GB" sz="1000" u="sng" dirty="0">
                <a:solidFill>
                  <a:schemeClr val="tx1"/>
                </a:solidFill>
                <a:ea typeface="Arial" panose="020B0604020202020204" pitchFamily="34" charset="0"/>
                <a:cs typeface="Calibri" panose="020F0502020204030204" pitchFamily="34" charset="0"/>
                <a:hlinkClick r:id="rId4"/>
              </a:rPr>
              <a:t>Secretary-General's Statement on the Conclusion of the UN Climate Change Conference COP26 | UNFCCC</a:t>
            </a:r>
            <a:endParaRPr lang="en-GB" sz="1000" dirty="0">
              <a:solidFill>
                <a:schemeClr val="tx1"/>
              </a:solidFill>
              <a:ea typeface="Arial" panose="020B0604020202020204" pitchFamily="34" charset="0"/>
            </a:endParaRPr>
          </a:p>
          <a:p>
            <a:pPr>
              <a:lnSpc>
                <a:spcPct val="100000"/>
              </a:lnSpc>
              <a:spcAft>
                <a:spcPts val="600"/>
              </a:spcAft>
            </a:pPr>
            <a:r>
              <a:rPr lang="en-GB" sz="1000" dirty="0">
                <a:solidFill>
                  <a:schemeClr val="tx1"/>
                </a:solidFill>
                <a:ea typeface="Arial" panose="020B0604020202020204" pitchFamily="34" charset="0"/>
                <a:cs typeface="Calibri" panose="020F0502020204030204" pitchFamily="34" charset="0"/>
              </a:rPr>
              <a:t>United Nations, Department of Economic and Social Affairs, Population Division (2022). World Population Prospects 2022, Data Sources. UN DESA/POP/2022/DC/NO. 9.</a:t>
            </a:r>
          </a:p>
          <a:p>
            <a:pPr>
              <a:lnSpc>
                <a:spcPct val="100000"/>
              </a:lnSpc>
              <a:spcAft>
                <a:spcPts val="600"/>
              </a:spcAft>
            </a:pPr>
            <a:r>
              <a:rPr lang="en-US" sz="1000" dirty="0">
                <a:solidFill>
                  <a:schemeClr val="tx1"/>
                </a:solidFill>
              </a:rPr>
              <a:t>United Nations Volunteers (UNV) </a:t>
            </a:r>
            <a:r>
              <a:rPr lang="en-US" sz="1000" dirty="0" err="1">
                <a:solidFill>
                  <a:schemeClr val="tx1"/>
                </a:solidFill>
              </a:rPr>
              <a:t>programme</a:t>
            </a:r>
            <a:r>
              <a:rPr lang="en-US" sz="1000" dirty="0">
                <a:solidFill>
                  <a:schemeClr val="tx1"/>
                </a:solidFill>
              </a:rPr>
              <a:t> (2021). 2022 State of the World’s Volunteerism Report. Building equal and inclusive societies. Bonn</a:t>
            </a:r>
            <a:endParaRPr lang="en-GB" sz="900" dirty="0">
              <a:solidFill>
                <a:schemeClr val="tx1"/>
              </a:solidFill>
              <a:effectLst/>
              <a:ea typeface="Arial" panose="020B0604020202020204" pitchFamily="34" charset="0"/>
              <a:cs typeface="Calibri" panose="020F0502020204030204" pitchFamily="34" charset="0"/>
            </a:endParaRPr>
          </a:p>
          <a:p>
            <a:pPr>
              <a:lnSpc>
                <a:spcPct val="100000"/>
              </a:lnSpc>
              <a:spcAft>
                <a:spcPts val="600"/>
              </a:spcAft>
            </a:pPr>
            <a:r>
              <a:rPr lang="fr-FR" sz="900" b="0" i="0" dirty="0" err="1">
                <a:solidFill>
                  <a:schemeClr val="tx1"/>
                </a:solidFill>
                <a:effectLst/>
              </a:rPr>
              <a:t>University</a:t>
            </a:r>
            <a:r>
              <a:rPr lang="fr-FR" sz="900" b="0" i="0" dirty="0">
                <a:solidFill>
                  <a:schemeClr val="tx1"/>
                </a:solidFill>
                <a:effectLst/>
              </a:rPr>
              <a:t> of People - </a:t>
            </a:r>
            <a:r>
              <a:rPr lang="en-US" sz="900" b="0" i="0" dirty="0">
                <a:solidFill>
                  <a:schemeClr val="tx1"/>
                </a:solidFill>
                <a:effectLst/>
              </a:rPr>
              <a:t>The Growing Importance of Technology in Education ; </a:t>
            </a:r>
            <a:r>
              <a:rPr lang="fr-FR" sz="900" b="0" i="0" dirty="0">
                <a:solidFill>
                  <a:schemeClr val="tx1"/>
                </a:solidFill>
                <a:effectLst/>
                <a:hlinkClick r:id="rId5"/>
              </a:rPr>
              <a:t>https://www.uopeople.edu/blog/the-growing-importance-of-technology-in-education/</a:t>
            </a:r>
            <a:endParaRPr lang="fr-FR" sz="900" b="0" i="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a:lnSpc>
                <a:spcPct val="100000"/>
              </a:lnSpc>
              <a:spcBef>
                <a:spcPts val="0"/>
              </a:spcBef>
              <a:spcAft>
                <a:spcPts val="600"/>
              </a:spcAft>
            </a:pPr>
            <a:endParaRPr lang="en-US" sz="900" dirty="0">
              <a:solidFill>
                <a:schemeClr val="tx1"/>
              </a:solidFill>
            </a:endParaRPr>
          </a:p>
          <a:p>
            <a:pPr>
              <a:lnSpc>
                <a:spcPct val="100000"/>
              </a:lnSpc>
              <a:spcBef>
                <a:spcPts val="0"/>
              </a:spcBef>
              <a:spcAft>
                <a:spcPts val="600"/>
              </a:spcAft>
            </a:pPr>
            <a:endParaRPr lang="en-GB" sz="900" dirty="0">
              <a:solidFill>
                <a:schemeClr val="tx1"/>
              </a:solidFill>
              <a:effectLst/>
              <a:ea typeface="Arial" panose="020B0604020202020204" pitchFamily="34" charset="0"/>
              <a:cs typeface="Calibri" panose="020F0502020204030204" pitchFamily="34" charset="0"/>
            </a:endParaRPr>
          </a:p>
          <a:p>
            <a:pPr>
              <a:lnSpc>
                <a:spcPct val="100000"/>
              </a:lnSpc>
              <a:spcBef>
                <a:spcPts val="0"/>
              </a:spcBef>
              <a:spcAft>
                <a:spcPts val="600"/>
              </a:spcAft>
            </a:pPr>
            <a:endParaRPr lang="en-US" sz="900" dirty="0">
              <a:solidFill>
                <a:schemeClr val="tx1"/>
              </a:solidFill>
            </a:endParaRPr>
          </a:p>
          <a:p>
            <a:pPr>
              <a:lnSpc>
                <a:spcPct val="100000"/>
              </a:lnSpc>
            </a:pPr>
            <a:endParaRPr lang="fr-FR" sz="900" dirty="0">
              <a:solidFill>
                <a:schemeClr val="tx1"/>
              </a:solidFill>
            </a:endParaRPr>
          </a:p>
          <a:p>
            <a:pPr>
              <a:lnSpc>
                <a:spcPct val="100000"/>
              </a:lnSpc>
              <a:buNone/>
            </a:pPr>
            <a:endParaRPr lang="fr-FR" sz="900" dirty="0">
              <a:solidFill>
                <a:schemeClr val="tx1"/>
              </a:solidFill>
            </a:endParaRPr>
          </a:p>
          <a:p>
            <a:pPr>
              <a:lnSpc>
                <a:spcPct val="100000"/>
              </a:lnSpc>
            </a:pPr>
            <a:endParaRPr lang="fr-FR" sz="900" dirty="0">
              <a:solidFill>
                <a:schemeClr val="tx1"/>
              </a:solidFill>
              <a:effectLst/>
              <a:ea typeface="Arial" panose="020B0604020202020204" pitchFamily="34" charset="0"/>
              <a:cs typeface="Calibri" panose="020F0502020204030204" pitchFamily="34" charset="0"/>
            </a:endParaRPr>
          </a:p>
          <a:p>
            <a:pPr>
              <a:lnSpc>
                <a:spcPct val="100000"/>
              </a:lnSpc>
            </a:pPr>
            <a:endParaRPr lang="fr-FR" sz="900" dirty="0">
              <a:solidFill>
                <a:schemeClr val="tx1"/>
              </a:solidFill>
            </a:endParaRPr>
          </a:p>
        </p:txBody>
      </p:sp>
      <p:sp>
        <p:nvSpPr>
          <p:cNvPr id="5" name="Espace réservé du texte 4">
            <a:extLst>
              <a:ext uri="{FF2B5EF4-FFF2-40B4-BE49-F238E27FC236}">
                <a16:creationId xmlns:a16="http://schemas.microsoft.com/office/drawing/2014/main" id="{B000E535-0AEB-E5CB-08A6-4B162A5380E9}"/>
              </a:ext>
            </a:extLst>
          </p:cNvPr>
          <p:cNvSpPr>
            <a:spLocks noGrp="1"/>
          </p:cNvSpPr>
          <p:nvPr>
            <p:ph type="body" idx="28"/>
          </p:nvPr>
        </p:nvSpPr>
        <p:spPr/>
        <p:txBody>
          <a:bodyPr/>
          <a:lstStyle/>
          <a:p>
            <a:r>
              <a:rPr lang="fr-FR" dirty="0" err="1"/>
              <a:t>references</a:t>
            </a:r>
            <a:endParaRPr lang="fr-FR" dirty="0"/>
          </a:p>
        </p:txBody>
      </p:sp>
      <p:sp>
        <p:nvSpPr>
          <p:cNvPr id="7" name="Espace réservé du contenu 2">
            <a:extLst>
              <a:ext uri="{FF2B5EF4-FFF2-40B4-BE49-F238E27FC236}">
                <a16:creationId xmlns:a16="http://schemas.microsoft.com/office/drawing/2014/main" id="{9FB30A49-21BD-2692-DDAE-EB450B083370}"/>
              </a:ext>
            </a:extLst>
          </p:cNvPr>
          <p:cNvSpPr txBox="1">
            <a:spLocks/>
          </p:cNvSpPr>
          <p:nvPr/>
        </p:nvSpPr>
        <p:spPr>
          <a:xfrm>
            <a:off x="4857750" y="1356691"/>
            <a:ext cx="4092437" cy="279289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R="7620" algn="just">
              <a:spcAft>
                <a:spcPts val="600"/>
              </a:spcAft>
              <a:buNone/>
            </a:pPr>
            <a:endParaRPr lang="en-GB" sz="1400" baseline="30000" dirty="0">
              <a:solidFill>
                <a:srgbClr val="000000"/>
              </a:solidFill>
              <a:latin typeface="+mj-lt"/>
              <a:ea typeface="Arial" panose="020B0604020202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2B7204F-0F23-94E9-82A4-29652471BD57}"/>
              </a:ext>
            </a:extLst>
          </p:cNvPr>
          <p:cNvSpPr>
            <a:spLocks noChangeArrowheads="1"/>
          </p:cNvSpPr>
          <p:nvPr/>
        </p:nvSpPr>
        <p:spPr bwMode="auto">
          <a:xfrm>
            <a:off x="1994478"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6C44CDAF-4BAD-99C3-2101-BEA8C54D7DF3}"/>
              </a:ext>
            </a:extLst>
          </p:cNvPr>
          <p:cNvSpPr>
            <a:spLocks noChangeArrowheads="1"/>
          </p:cNvSpPr>
          <p:nvPr/>
        </p:nvSpPr>
        <p:spPr bwMode="auto">
          <a:xfrm>
            <a:off x="3303156"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13E7555-CC6D-B938-1BDF-BC4C50964248}"/>
              </a:ext>
            </a:extLst>
          </p:cNvPr>
          <p:cNvSpPr>
            <a:spLocks noChangeArrowheads="1"/>
          </p:cNvSpPr>
          <p:nvPr/>
        </p:nvSpPr>
        <p:spPr bwMode="auto">
          <a:xfrm>
            <a:off x="4611834"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D5A81EB1-3034-35EF-A397-820042038C4F}"/>
              </a:ext>
            </a:extLst>
          </p:cNvPr>
          <p:cNvSpPr>
            <a:spLocks noChangeArrowheads="1"/>
          </p:cNvSpPr>
          <p:nvPr/>
        </p:nvSpPr>
        <p:spPr bwMode="auto">
          <a:xfrm>
            <a:off x="592051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E91A1EE6-6594-4ED9-B849-930EBE095106}"/>
              </a:ext>
            </a:extLst>
          </p:cNvPr>
          <p:cNvSpPr>
            <a:spLocks noChangeArrowheads="1"/>
          </p:cNvSpPr>
          <p:nvPr/>
        </p:nvSpPr>
        <p:spPr bwMode="auto">
          <a:xfrm>
            <a:off x="7229192"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6CA11B1E-5C25-8C62-A857-6D717669FEEA}"/>
              </a:ext>
            </a:extLst>
          </p:cNvPr>
          <p:cNvSpPr>
            <a:spLocks noChangeArrowheads="1"/>
          </p:cNvSpPr>
          <p:nvPr/>
        </p:nvSpPr>
        <p:spPr bwMode="auto">
          <a:xfrm>
            <a:off x="685800" y="632264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38">
            <a:extLst>
              <a:ext uri="{FF2B5EF4-FFF2-40B4-BE49-F238E27FC236}">
                <a16:creationId xmlns:a16="http://schemas.microsoft.com/office/drawing/2014/main" id="{6DA8BC96-B2F3-975B-98A1-D5E0A2FD65F5}"/>
              </a:ext>
            </a:extLst>
          </p:cNvPr>
          <p:cNvGrpSpPr/>
          <p:nvPr/>
        </p:nvGrpSpPr>
        <p:grpSpPr>
          <a:xfrm>
            <a:off x="7244192" y="6281091"/>
            <a:ext cx="1229008" cy="119062"/>
            <a:chOff x="685800" y="6165890"/>
            <a:chExt cx="1229008" cy="119062"/>
          </a:xfrm>
        </p:grpSpPr>
        <p:sp>
          <p:nvSpPr>
            <p:cNvPr id="16" name="Rectangle 9">
              <a:extLst>
                <a:ext uri="{FF2B5EF4-FFF2-40B4-BE49-F238E27FC236}">
                  <a16:creationId xmlns:a16="http://schemas.microsoft.com/office/drawing/2014/main" id="{3DD8DF37-9D60-2887-C55C-9539972AA5FE}"/>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2A221BA7-DD95-17F5-2FE8-D6B468D5E85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41">
            <a:extLst>
              <a:ext uri="{FF2B5EF4-FFF2-40B4-BE49-F238E27FC236}">
                <a16:creationId xmlns:a16="http://schemas.microsoft.com/office/drawing/2014/main" id="{AE997829-0807-2519-610E-BE47D0ADBDE9}"/>
              </a:ext>
            </a:extLst>
          </p:cNvPr>
          <p:cNvSpPr txBox="1"/>
          <p:nvPr/>
        </p:nvSpPr>
        <p:spPr>
          <a:xfrm>
            <a:off x="7259192" y="639175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sp>
        <p:nvSpPr>
          <p:cNvPr id="19" name="Espace réservé du contenu 2">
            <a:extLst>
              <a:ext uri="{FF2B5EF4-FFF2-40B4-BE49-F238E27FC236}">
                <a16:creationId xmlns:a16="http://schemas.microsoft.com/office/drawing/2014/main" id="{9CF1A301-E072-0BF4-EAF9-D3BB434777A1}"/>
              </a:ext>
            </a:extLst>
          </p:cNvPr>
          <p:cNvSpPr>
            <a:spLocks noGrp="1"/>
          </p:cNvSpPr>
          <p:nvPr>
            <p:ph sz="quarter" idx="15"/>
          </p:nvPr>
        </p:nvSpPr>
        <p:spPr>
          <a:xfrm>
            <a:off x="5020739" y="1099166"/>
            <a:ext cx="3766457" cy="4572003"/>
          </a:xfrm>
        </p:spPr>
        <p:txBody>
          <a:bodyPr/>
          <a:lstStyle/>
          <a:p>
            <a:pPr>
              <a:lnSpc>
                <a:spcPct val="100000"/>
              </a:lnSpc>
              <a:spcAft>
                <a:spcPts val="600"/>
              </a:spcAft>
            </a:pPr>
            <a:r>
              <a:rPr lang="en-US" sz="900" dirty="0">
                <a:solidFill>
                  <a:schemeClr val="tx1"/>
                </a:solidFill>
              </a:rPr>
              <a:t>World Bank group ; </a:t>
            </a:r>
            <a:r>
              <a:rPr lang="en-US" sz="900" dirty="0">
                <a:solidFill>
                  <a:schemeClr val="tx1"/>
                </a:solidFill>
                <a:hlinkClick r:id="rId6"/>
              </a:rPr>
              <a:t>https://openknowledge.worldbank.org</a:t>
            </a:r>
            <a:r>
              <a:rPr lang="en-US" sz="900" dirty="0">
                <a:solidFill>
                  <a:schemeClr val="tx1"/>
                </a:solidFill>
              </a:rPr>
              <a:t>) </a:t>
            </a:r>
          </a:p>
          <a:p>
            <a:pPr>
              <a:lnSpc>
                <a:spcPct val="100000"/>
              </a:lnSpc>
              <a:spcAft>
                <a:spcPts val="600"/>
              </a:spcAft>
            </a:pPr>
            <a:r>
              <a:rPr kumimoji="0" lang="en-GB" altLang="fr-FR" sz="900" b="0" i="0" u="none" strike="noStrike" cap="none" normalizeH="0" baseline="0" dirty="0">
                <a:ln>
                  <a:noFill/>
                </a:ln>
                <a:solidFill>
                  <a:schemeClr val="tx1"/>
                </a:solidFill>
                <a:effectLst/>
                <a:cs typeface="Calibri" panose="020F0502020204030204" pitchFamily="34" charset="0"/>
              </a:rPr>
              <a:t>World Bank &amp; UNICEF (2016). </a:t>
            </a:r>
            <a:r>
              <a:rPr kumimoji="0" lang="en-GB" altLang="fr-FR" sz="900" b="0" i="1" u="none" strike="noStrike" cap="none" normalizeH="0" baseline="0" dirty="0">
                <a:ln>
                  <a:noFill/>
                </a:ln>
                <a:solidFill>
                  <a:schemeClr val="tx1"/>
                </a:solidFill>
                <a:effectLst/>
                <a:cs typeface="Calibri" panose="020F0502020204030204" pitchFamily="34" charset="0"/>
              </a:rPr>
              <a:t>Education 2030: Incheon declaration and framework for action: towards inclusive and equitable quality education and lifelong learning for all.</a:t>
            </a:r>
            <a:r>
              <a:rPr kumimoji="0" lang="en-GB" altLang="fr-FR" sz="900" b="0" i="0" u="none" strike="noStrike" cap="none" normalizeH="0" baseline="0" dirty="0">
                <a:ln>
                  <a:noFill/>
                </a:ln>
                <a:solidFill>
                  <a:schemeClr val="tx1"/>
                </a:solidFill>
                <a:effectLst/>
                <a:cs typeface="Calibri" panose="020F0502020204030204" pitchFamily="34" charset="0"/>
              </a:rPr>
              <a:t> </a:t>
            </a:r>
          </a:p>
          <a:p>
            <a:pPr>
              <a:lnSpc>
                <a:spcPct val="100000"/>
              </a:lnSpc>
              <a:spcAft>
                <a:spcPts val="600"/>
              </a:spcAft>
            </a:pPr>
            <a:r>
              <a:rPr lang="en-US" sz="900" dirty="0">
                <a:solidFill>
                  <a:schemeClr val="tx1"/>
                </a:solidFill>
                <a:hlinkClick r:id="rId7">
                  <a:extLst>
                    <a:ext uri="{A12FA001-AC4F-418D-AE19-62706E023703}">
                      <ahyp:hlinkClr xmlns:ahyp="http://schemas.microsoft.com/office/drawing/2018/hyperlinkcolor" val="tx"/>
                    </a:ext>
                  </a:extLst>
                </a:hlinkClick>
              </a:rPr>
              <a:t>World Economic Forum ; Billions of people lack internet access during the coronavirus crisis | World Economic Forum (weforum.org)</a:t>
            </a:r>
            <a:endParaRPr lang="en-US" sz="900" dirty="0">
              <a:solidFill>
                <a:schemeClr val="tx1"/>
              </a:solidFill>
            </a:endParaRPr>
          </a:p>
          <a:p>
            <a:pPr>
              <a:lnSpc>
                <a:spcPct val="100000"/>
              </a:lnSpc>
              <a:spcAft>
                <a:spcPts val="600"/>
              </a:spcAft>
            </a:pPr>
            <a:r>
              <a:rPr lang="en-US" sz="900" dirty="0">
                <a:solidFill>
                  <a:schemeClr val="tx1"/>
                </a:solidFill>
              </a:rPr>
              <a:t>World Economic Forum ; </a:t>
            </a:r>
            <a:r>
              <a:rPr lang="en-US" sz="900" dirty="0">
                <a:solidFill>
                  <a:schemeClr val="tx1"/>
                </a:solidFill>
                <a:hlinkClick r:id="rId8"/>
              </a:rPr>
              <a:t>We asked young people what changes they want for the future. Here's what they said | World Economic Forum (weforum.org</a:t>
            </a:r>
            <a:endParaRPr lang="en-US" sz="900" dirty="0">
              <a:solidFill>
                <a:schemeClr val="tx1"/>
              </a:solidFill>
            </a:endParaRPr>
          </a:p>
          <a:p>
            <a:pPr>
              <a:lnSpc>
                <a:spcPct val="100000"/>
              </a:lnSpc>
              <a:spcAft>
                <a:spcPts val="600"/>
              </a:spcAft>
            </a:pPr>
            <a:r>
              <a:rPr lang="en-GB" sz="900" dirty="0">
                <a:solidFill>
                  <a:schemeClr val="tx1"/>
                </a:solidFill>
                <a:ea typeface="Arial" panose="020B0604020202020204" pitchFamily="34" charset="0"/>
                <a:cs typeface="Calibri" panose="020F0502020204030204" pitchFamily="34" charset="0"/>
              </a:rPr>
              <a:t>W</a:t>
            </a:r>
            <a:r>
              <a:rPr lang="en-GB" sz="900" dirty="0">
                <a:solidFill>
                  <a:schemeClr val="tx1"/>
                </a:solidFill>
                <a:effectLst/>
                <a:ea typeface="Arial" panose="020B0604020202020204" pitchFamily="34" charset="0"/>
                <a:cs typeface="Calibri" panose="020F0502020204030204" pitchFamily="34" charset="0"/>
              </a:rPr>
              <a:t>orld Meteorological Organization, ‘July sees extreme weather with high impacts’, 1 July 2018, available at </a:t>
            </a:r>
            <a:r>
              <a:rPr lang="en-GB" sz="900" b="1" u="sng" dirty="0">
                <a:solidFill>
                  <a:schemeClr val="tx1"/>
                </a:solidFill>
                <a:effectLst/>
                <a:ea typeface="Arial" panose="020B0604020202020204" pitchFamily="34" charset="0"/>
                <a:cs typeface="Calibri" panose="020F0502020204030204" pitchFamily="34" charset="0"/>
                <a:hlinkClick r:id="rId9"/>
              </a:rPr>
              <a:t>https://public.wmo.int/en/media/news/july-sees-extreme-weather-high-impacts</a:t>
            </a:r>
            <a:endParaRPr lang="fr-FR" sz="900" dirty="0">
              <a:solidFill>
                <a:schemeClr val="tx1"/>
              </a:solidFill>
              <a:effectLst/>
              <a:ea typeface="Arial" panose="020B0604020202020204" pitchFamily="34" charset="0"/>
              <a:cs typeface="Calibri" panose="020F0502020204030204" pitchFamily="34" charset="0"/>
            </a:endParaRPr>
          </a:p>
          <a:p>
            <a:pPr>
              <a:lnSpc>
                <a:spcPct val="100000"/>
              </a:lnSpc>
              <a:spcAft>
                <a:spcPts val="600"/>
              </a:spcAft>
            </a:pPr>
            <a:r>
              <a:rPr lang="fr-FR" sz="900" b="0" i="0" dirty="0">
                <a:solidFill>
                  <a:schemeClr val="tx1"/>
                </a:solidFill>
                <a:effectLst/>
              </a:rPr>
              <a:t>WOSM (2020 </a:t>
            </a:r>
            <a:r>
              <a:rPr lang="fr-FR" sz="900" b="0" i="0" dirty="0" err="1">
                <a:solidFill>
                  <a:schemeClr val="tx1"/>
                </a:solidFill>
                <a:effectLst/>
              </a:rPr>
              <a:t>census</a:t>
            </a:r>
            <a:r>
              <a:rPr lang="fr-FR" sz="900" b="0" i="0" dirty="0">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300" b="0" i="0" u="none" strike="noStrike" cap="none" normalizeH="0" baseline="0" dirty="0">
              <a:ln>
                <a:noFill/>
              </a:ln>
              <a:solidFill>
                <a:schemeClr val="tx1"/>
              </a:solidFill>
              <a:effectLst/>
            </a:endParaRPr>
          </a:p>
          <a:p>
            <a:pPr>
              <a:lnSpc>
                <a:spcPct val="100000"/>
              </a:lnSpc>
              <a:spcBef>
                <a:spcPts val="0"/>
              </a:spcBef>
              <a:spcAft>
                <a:spcPts val="600"/>
              </a:spcAft>
            </a:pPr>
            <a:endParaRPr lang="en-US" sz="900" dirty="0">
              <a:solidFill>
                <a:schemeClr val="tx1"/>
              </a:solidFill>
            </a:endParaRPr>
          </a:p>
          <a:p>
            <a:pPr>
              <a:lnSpc>
                <a:spcPct val="100000"/>
              </a:lnSpc>
              <a:spcBef>
                <a:spcPts val="0"/>
              </a:spcBef>
              <a:spcAft>
                <a:spcPts val="600"/>
              </a:spcAft>
            </a:pPr>
            <a:endParaRPr lang="en-GB" sz="900" dirty="0">
              <a:solidFill>
                <a:schemeClr val="tx1"/>
              </a:solidFill>
              <a:effectLst/>
              <a:ea typeface="Arial" panose="020B0604020202020204" pitchFamily="34" charset="0"/>
              <a:cs typeface="Calibri" panose="020F0502020204030204" pitchFamily="34" charset="0"/>
            </a:endParaRPr>
          </a:p>
          <a:p>
            <a:pPr>
              <a:lnSpc>
                <a:spcPct val="100000"/>
              </a:lnSpc>
              <a:spcBef>
                <a:spcPts val="0"/>
              </a:spcBef>
              <a:spcAft>
                <a:spcPts val="600"/>
              </a:spcAft>
            </a:pPr>
            <a:endParaRPr lang="en-US" sz="900" dirty="0">
              <a:solidFill>
                <a:schemeClr val="tx1"/>
              </a:solidFill>
            </a:endParaRPr>
          </a:p>
          <a:p>
            <a:pPr>
              <a:lnSpc>
                <a:spcPct val="100000"/>
              </a:lnSpc>
            </a:pPr>
            <a:endParaRPr lang="fr-FR" sz="900" dirty="0">
              <a:solidFill>
                <a:schemeClr val="tx1"/>
              </a:solidFill>
            </a:endParaRPr>
          </a:p>
          <a:p>
            <a:pPr>
              <a:lnSpc>
                <a:spcPct val="100000"/>
              </a:lnSpc>
              <a:buNone/>
            </a:pPr>
            <a:endParaRPr lang="fr-FR" sz="900" dirty="0">
              <a:solidFill>
                <a:schemeClr val="tx1"/>
              </a:solidFill>
            </a:endParaRPr>
          </a:p>
          <a:p>
            <a:pPr>
              <a:lnSpc>
                <a:spcPct val="100000"/>
              </a:lnSpc>
            </a:pPr>
            <a:endParaRPr lang="fr-FR" sz="900" dirty="0">
              <a:solidFill>
                <a:schemeClr val="tx1"/>
              </a:solidFill>
              <a:effectLst/>
              <a:ea typeface="Arial" panose="020B0604020202020204" pitchFamily="34" charset="0"/>
              <a:cs typeface="Calibri" panose="020F0502020204030204" pitchFamily="34" charset="0"/>
            </a:endParaRPr>
          </a:p>
          <a:p>
            <a:pPr>
              <a:lnSpc>
                <a:spcPct val="100000"/>
              </a:lnSpc>
            </a:pPr>
            <a:endParaRPr lang="fr-FR" sz="900" dirty="0">
              <a:solidFill>
                <a:schemeClr val="tx1"/>
              </a:solidFill>
            </a:endParaRPr>
          </a:p>
        </p:txBody>
      </p:sp>
    </p:spTree>
    <p:extLst>
      <p:ext uri="{BB962C8B-B14F-4D97-AF65-F5344CB8AC3E}">
        <p14:creationId xmlns:p14="http://schemas.microsoft.com/office/powerpoint/2010/main" val="3361996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solidFill>
                  <a:schemeClr val="accent1">
                    <a:lumMod val="20000"/>
                    <a:lumOff val="80000"/>
                  </a:schemeClr>
                </a:solidFill>
              </a:rPr>
              <a:t>Team</a:t>
            </a:r>
          </a:p>
          <a:p>
            <a:pPr lvl="1"/>
            <a:r>
              <a:rPr lang="en-US" dirty="0"/>
              <a:t>Andy</a:t>
            </a:r>
          </a:p>
          <a:p>
            <a:pPr lvl="1"/>
            <a:r>
              <a:rPr lang="en-US" dirty="0" err="1"/>
              <a:t>Cassandre</a:t>
            </a:r>
            <a:endParaRPr lang="en-US" dirty="0"/>
          </a:p>
          <a:p>
            <a:pPr lvl="1"/>
            <a:r>
              <a:rPr lang="en-US" dirty="0" err="1"/>
              <a:t>Irem</a:t>
            </a:r>
            <a:endParaRPr lang="en-US" dirty="0"/>
          </a:p>
          <a:p>
            <a:pPr lvl="1"/>
            <a:r>
              <a:rPr lang="en-US" dirty="0"/>
              <a:t>João</a:t>
            </a:r>
          </a:p>
          <a:p>
            <a:pPr lvl="1"/>
            <a:r>
              <a:rPr lang="en-US" dirty="0"/>
              <a:t>Pauline</a:t>
            </a:r>
          </a:p>
          <a:p>
            <a:pPr lvl="1"/>
            <a:r>
              <a:rPr lang="en-US" dirty="0"/>
              <a:t>Saâd</a:t>
            </a:r>
          </a:p>
          <a:p>
            <a:endParaRPr lang="en-US" dirty="0"/>
          </a:p>
          <a:p>
            <a:endParaRPr lang="en-US" dirty="0"/>
          </a:p>
          <a:p>
            <a:endParaRPr lang="en-US" dirty="0"/>
          </a:p>
        </p:txBody>
      </p:sp>
      <p:sp>
        <p:nvSpPr>
          <p:cNvPr id="2" name="Text Placeholder 1"/>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163804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cross-</a:t>
            </a:r>
            <a:r>
              <a:rPr lang="en-US" dirty="0" err="1"/>
              <a:t>analysing</a:t>
            </a:r>
            <a:endParaRPr lang="en-US" dirty="0"/>
          </a:p>
        </p:txBody>
      </p:sp>
      <p:sp>
        <p:nvSpPr>
          <p:cNvPr id="30" name="Text Placeholder 29"/>
          <p:cNvSpPr>
            <a:spLocks noGrp="1"/>
          </p:cNvSpPr>
          <p:nvPr>
            <p:ph type="body" idx="28"/>
          </p:nvPr>
        </p:nvSpPr>
        <p:spPr/>
        <p:txBody>
          <a:bodyPr/>
          <a:lstStyle/>
          <a:p>
            <a:r>
              <a:rPr lang="en-US" dirty="0">
                <a:solidFill>
                  <a:schemeClr val="accent3"/>
                </a:solidFill>
              </a:rPr>
              <a:t>methodology</a:t>
            </a:r>
          </a:p>
        </p:txBody>
      </p:sp>
      <p:sp>
        <p:nvSpPr>
          <p:cNvPr id="29"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1994478" y="6170890"/>
            <a:ext cx="1229008" cy="119062"/>
            <a:chOff x="685800" y="6165890"/>
            <a:chExt cx="1229008" cy="119062"/>
          </a:xfrm>
        </p:grpSpPr>
        <p:sp>
          <p:nvSpPr>
            <p:cNvPr id="36"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8" name="TextBox 37"/>
          <p:cNvSpPr txBox="1"/>
          <p:nvPr/>
        </p:nvSpPr>
        <p:spPr>
          <a:xfrm>
            <a:off x="1994478" y="633233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02</a:t>
            </a:r>
          </a:p>
        </p:txBody>
      </p:sp>
      <p:sp>
        <p:nvSpPr>
          <p:cNvPr id="13" name="Content Placeholder 7">
            <a:extLst>
              <a:ext uri="{FF2B5EF4-FFF2-40B4-BE49-F238E27FC236}">
                <a16:creationId xmlns:a16="http://schemas.microsoft.com/office/drawing/2014/main" id="{6210C2E2-30BA-C0D7-E85D-8EA300ED64EC}"/>
              </a:ext>
            </a:extLst>
          </p:cNvPr>
          <p:cNvSpPr txBox="1">
            <a:spLocks/>
          </p:cNvSpPr>
          <p:nvPr/>
        </p:nvSpPr>
        <p:spPr>
          <a:xfrm>
            <a:off x="457732" y="1816100"/>
            <a:ext cx="2640628" cy="4583111"/>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GB" dirty="0"/>
              <a:t>According to the research team's terms of reference, we have developed a cross-case analysis of WOSM's past and future regarding internal and external factors.</a:t>
            </a:r>
          </a:p>
          <a:p>
            <a:pPr lvl="2"/>
            <a:r>
              <a:rPr lang="en-GB" dirty="0"/>
              <a:t> We have discarded the analysis of external factors from the past to optimise the time available!</a:t>
            </a:r>
          </a:p>
          <a:p>
            <a:pPr lvl="2"/>
            <a:r>
              <a:rPr lang="en-GB" dirty="0"/>
              <a:t>The aim is to provide a complete understanding of WOSM's performance and potential and help develop effective long-term success strategies.</a:t>
            </a:r>
            <a:endParaRPr lang="en-GB" dirty="0">
              <a:solidFill>
                <a:srgbClr val="632E62"/>
              </a:solidFill>
            </a:endParaRPr>
          </a:p>
        </p:txBody>
      </p:sp>
      <p:cxnSp>
        <p:nvCxnSpPr>
          <p:cNvPr id="16" name="Straight Connector 2">
            <a:extLst>
              <a:ext uri="{FF2B5EF4-FFF2-40B4-BE49-F238E27FC236}">
                <a16:creationId xmlns:a16="http://schemas.microsoft.com/office/drawing/2014/main" id="{A5205AC7-264A-B0A8-71F2-0A65ECBA71DC}"/>
              </a:ext>
            </a:extLst>
          </p:cNvPr>
          <p:cNvCxnSpPr/>
          <p:nvPr/>
        </p:nvCxnSpPr>
        <p:spPr>
          <a:xfrm>
            <a:off x="5946096" y="1558204"/>
            <a:ext cx="0" cy="41252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cxnSp>
      <p:cxnSp>
        <p:nvCxnSpPr>
          <p:cNvPr id="17" name="Straight Connector 4">
            <a:extLst>
              <a:ext uri="{FF2B5EF4-FFF2-40B4-BE49-F238E27FC236}">
                <a16:creationId xmlns:a16="http://schemas.microsoft.com/office/drawing/2014/main" id="{14C96559-6814-47C8-6455-EE80C51EAA82}"/>
              </a:ext>
            </a:extLst>
          </p:cNvPr>
          <p:cNvCxnSpPr/>
          <p:nvPr/>
        </p:nvCxnSpPr>
        <p:spPr>
          <a:xfrm>
            <a:off x="4345298" y="3618925"/>
            <a:ext cx="3201597"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cxnSp>
      <p:sp>
        <p:nvSpPr>
          <p:cNvPr id="18" name="Text Box 172">
            <a:extLst>
              <a:ext uri="{FF2B5EF4-FFF2-40B4-BE49-F238E27FC236}">
                <a16:creationId xmlns:a16="http://schemas.microsoft.com/office/drawing/2014/main" id="{AD2968A3-8F6B-44BB-1A24-A22EE870216E}"/>
              </a:ext>
            </a:extLst>
          </p:cNvPr>
          <p:cNvSpPr txBox="1">
            <a:spLocks noChangeArrowheads="1"/>
          </p:cNvSpPr>
          <p:nvPr/>
        </p:nvSpPr>
        <p:spPr bwMode="black">
          <a:xfrm>
            <a:off x="5445524" y="1327372"/>
            <a:ext cx="10524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spcBef>
                <a:spcPct val="50000"/>
              </a:spcBef>
            </a:pPr>
            <a:r>
              <a:rPr lang="en-US" sz="1500" b="0" i="1" dirty="0">
                <a:solidFill>
                  <a:srgbClr val="7F7F7F"/>
                </a:solidFill>
                <a:latin typeface="Georgia" panose="02040502050405020303" pitchFamily="18" charset="0"/>
                <a:ea typeface="+mn-ea"/>
                <a:cs typeface="+mn-cs"/>
              </a:rPr>
              <a:t>External</a:t>
            </a:r>
          </a:p>
        </p:txBody>
      </p:sp>
      <p:sp>
        <p:nvSpPr>
          <p:cNvPr id="19" name="Text Box 172">
            <a:extLst>
              <a:ext uri="{FF2B5EF4-FFF2-40B4-BE49-F238E27FC236}">
                <a16:creationId xmlns:a16="http://schemas.microsoft.com/office/drawing/2014/main" id="{8607E7D1-2D96-72AF-F46E-AF7A205069F1}"/>
              </a:ext>
            </a:extLst>
          </p:cNvPr>
          <p:cNvSpPr txBox="1">
            <a:spLocks noChangeArrowheads="1"/>
          </p:cNvSpPr>
          <p:nvPr/>
        </p:nvSpPr>
        <p:spPr bwMode="black">
          <a:xfrm>
            <a:off x="5445524" y="5683469"/>
            <a:ext cx="10524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spcBef>
                <a:spcPct val="50000"/>
              </a:spcBef>
            </a:pPr>
            <a:r>
              <a:rPr lang="en-US" sz="1500" b="0" i="1" dirty="0">
                <a:solidFill>
                  <a:srgbClr val="7F7F7F"/>
                </a:solidFill>
                <a:latin typeface="Georgia" panose="02040502050405020303" pitchFamily="18" charset="0"/>
                <a:ea typeface="+mn-ea"/>
                <a:cs typeface="+mn-cs"/>
              </a:rPr>
              <a:t>Internal</a:t>
            </a:r>
          </a:p>
        </p:txBody>
      </p:sp>
      <p:sp>
        <p:nvSpPr>
          <p:cNvPr id="20" name="Rectangle 19">
            <a:extLst>
              <a:ext uri="{FF2B5EF4-FFF2-40B4-BE49-F238E27FC236}">
                <a16:creationId xmlns:a16="http://schemas.microsoft.com/office/drawing/2014/main" id="{1D867B12-AD60-537B-06FE-913B84AF86ED}"/>
              </a:ext>
            </a:extLst>
          </p:cNvPr>
          <p:cNvSpPr/>
          <p:nvPr/>
        </p:nvSpPr>
        <p:spPr>
          <a:xfrm>
            <a:off x="3495956" y="3457342"/>
            <a:ext cx="675826" cy="323165"/>
          </a:xfrm>
          <a:prstGeom prst="rect">
            <a:avLst/>
          </a:prstGeom>
        </p:spPr>
        <p:txBody>
          <a:bodyPr wrap="none" lIns="0" anchor="ctr">
            <a:spAutoFit/>
          </a:bodyPr>
          <a:lstStyle/>
          <a:p>
            <a:pPr>
              <a:spcBef>
                <a:spcPct val="50000"/>
              </a:spcBef>
            </a:pPr>
            <a:r>
              <a:rPr lang="en-US" sz="1500" i="1" dirty="0">
                <a:solidFill>
                  <a:srgbClr val="7F7F7F"/>
                </a:solidFill>
                <a:latin typeface="Georgia" panose="02040502050405020303" pitchFamily="18" charset="0"/>
              </a:rPr>
              <a:t>Future</a:t>
            </a:r>
          </a:p>
        </p:txBody>
      </p:sp>
      <p:sp>
        <p:nvSpPr>
          <p:cNvPr id="21" name="Rectangle 20">
            <a:extLst>
              <a:ext uri="{FF2B5EF4-FFF2-40B4-BE49-F238E27FC236}">
                <a16:creationId xmlns:a16="http://schemas.microsoft.com/office/drawing/2014/main" id="{FEBAA31A-D3B2-7707-96B3-413E164BF0F1}"/>
              </a:ext>
            </a:extLst>
          </p:cNvPr>
          <p:cNvSpPr/>
          <p:nvPr/>
        </p:nvSpPr>
        <p:spPr>
          <a:xfrm>
            <a:off x="7880279" y="3457342"/>
            <a:ext cx="470642" cy="323165"/>
          </a:xfrm>
          <a:prstGeom prst="rect">
            <a:avLst/>
          </a:prstGeom>
        </p:spPr>
        <p:txBody>
          <a:bodyPr wrap="none" lIns="91440" rIns="0" anchor="ctr">
            <a:spAutoFit/>
          </a:bodyPr>
          <a:lstStyle/>
          <a:p>
            <a:pPr algn="r">
              <a:spcBef>
                <a:spcPct val="50000"/>
              </a:spcBef>
            </a:pPr>
            <a:r>
              <a:rPr lang="fr-FR" sz="1500" i="1" dirty="0">
                <a:solidFill>
                  <a:srgbClr val="7F7F7F"/>
                </a:solidFill>
                <a:latin typeface="Georgia" panose="02040502050405020303" pitchFamily="18" charset="0"/>
              </a:rPr>
              <a:t>Past</a:t>
            </a:r>
            <a:endParaRPr lang="en-US" sz="1500" i="1" dirty="0">
              <a:solidFill>
                <a:srgbClr val="7F7F7F"/>
              </a:solidFill>
              <a:latin typeface="Georgia" panose="02040502050405020303" pitchFamily="18" charset="0"/>
            </a:endParaRPr>
          </a:p>
        </p:txBody>
      </p:sp>
      <p:grpSp>
        <p:nvGrpSpPr>
          <p:cNvPr id="22" name="Group 19">
            <a:extLst>
              <a:ext uri="{FF2B5EF4-FFF2-40B4-BE49-F238E27FC236}">
                <a16:creationId xmlns:a16="http://schemas.microsoft.com/office/drawing/2014/main" id="{71B0E4DF-1637-8616-222E-215B09488CCF}"/>
              </a:ext>
            </a:extLst>
          </p:cNvPr>
          <p:cNvGrpSpPr/>
          <p:nvPr/>
        </p:nvGrpSpPr>
        <p:grpSpPr>
          <a:xfrm>
            <a:off x="5887275" y="3560186"/>
            <a:ext cx="116537" cy="116537"/>
            <a:chOff x="5787818" y="3819632"/>
            <a:chExt cx="116537" cy="116537"/>
          </a:xfrm>
        </p:grpSpPr>
        <p:sp>
          <p:nvSpPr>
            <p:cNvPr id="23" name="Line 139">
              <a:extLst>
                <a:ext uri="{FF2B5EF4-FFF2-40B4-BE49-F238E27FC236}">
                  <a16:creationId xmlns:a16="http://schemas.microsoft.com/office/drawing/2014/main" id="{CAF37814-6CCE-1CBA-F5E8-8B05935EED7D}"/>
                </a:ext>
              </a:extLst>
            </p:cNvPr>
            <p:cNvSpPr>
              <a:spLocks noChangeShapeType="1"/>
            </p:cNvSpPr>
            <p:nvPr/>
          </p:nvSpPr>
          <p:spPr bwMode="gray">
            <a:xfrm rot="16200000">
              <a:off x="5846087" y="3819632"/>
              <a:ext cx="0" cy="1165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dirty="0"/>
            </a:p>
          </p:txBody>
        </p:sp>
        <p:sp>
          <p:nvSpPr>
            <p:cNvPr id="25" name="Line 139">
              <a:extLst>
                <a:ext uri="{FF2B5EF4-FFF2-40B4-BE49-F238E27FC236}">
                  <a16:creationId xmlns:a16="http://schemas.microsoft.com/office/drawing/2014/main" id="{B7D35BD5-DB5B-B9B5-34A6-BB6D0F22B439}"/>
                </a:ext>
              </a:extLst>
            </p:cNvPr>
            <p:cNvSpPr>
              <a:spLocks noChangeShapeType="1"/>
            </p:cNvSpPr>
            <p:nvPr/>
          </p:nvSpPr>
          <p:spPr bwMode="gray">
            <a:xfrm rot="10800000">
              <a:off x="5846087" y="3819632"/>
              <a:ext cx="0" cy="1165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dirty="0"/>
            </a:p>
          </p:txBody>
        </p:sp>
      </p:grpSp>
      <p:grpSp>
        <p:nvGrpSpPr>
          <p:cNvPr id="26" name="Group 20">
            <a:extLst>
              <a:ext uri="{FF2B5EF4-FFF2-40B4-BE49-F238E27FC236}">
                <a16:creationId xmlns:a16="http://schemas.microsoft.com/office/drawing/2014/main" id="{F543AC80-98FF-7F0C-FEE7-EA19A0A25431}"/>
              </a:ext>
            </a:extLst>
          </p:cNvPr>
          <p:cNvGrpSpPr/>
          <p:nvPr/>
        </p:nvGrpSpPr>
        <p:grpSpPr>
          <a:xfrm>
            <a:off x="4345298" y="2015474"/>
            <a:ext cx="3201597" cy="3206901"/>
            <a:chOff x="4261089" y="2426986"/>
            <a:chExt cx="3201597" cy="3206901"/>
          </a:xfrm>
        </p:grpSpPr>
        <p:sp>
          <p:nvSpPr>
            <p:cNvPr id="27" name="Rectangle 26">
              <a:extLst>
                <a:ext uri="{FF2B5EF4-FFF2-40B4-BE49-F238E27FC236}">
                  <a16:creationId xmlns:a16="http://schemas.microsoft.com/office/drawing/2014/main" id="{E89D6DFC-7A77-D1D9-C22D-57DCE99D2998}"/>
                </a:ext>
              </a:extLst>
            </p:cNvPr>
            <p:cNvSpPr/>
            <p:nvPr/>
          </p:nvSpPr>
          <p:spPr>
            <a:xfrm>
              <a:off x="4261089" y="2426986"/>
              <a:ext cx="1519086" cy="151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0" rtlCol="0" anchor="t"/>
            <a:lstStyle/>
            <a:p>
              <a:endParaRPr lang="en-US" sz="900" dirty="0">
                <a:solidFill>
                  <a:schemeClr val="bg1"/>
                </a:solidFill>
                <a:latin typeface="+mj-lt"/>
              </a:endParaRPr>
            </a:p>
          </p:txBody>
        </p:sp>
        <p:sp>
          <p:nvSpPr>
            <p:cNvPr id="28" name="Rectangle 27">
              <a:extLst>
                <a:ext uri="{FF2B5EF4-FFF2-40B4-BE49-F238E27FC236}">
                  <a16:creationId xmlns:a16="http://schemas.microsoft.com/office/drawing/2014/main" id="{AC0F3855-5366-1204-810D-9339ABB200BF}"/>
                </a:ext>
              </a:extLst>
            </p:cNvPr>
            <p:cNvSpPr/>
            <p:nvPr/>
          </p:nvSpPr>
          <p:spPr>
            <a:xfrm>
              <a:off x="5943600" y="2426986"/>
              <a:ext cx="1519086" cy="1519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0" rtlCol="0" anchor="t"/>
            <a:lstStyle/>
            <a:p>
              <a:pPr>
                <a:spcBef>
                  <a:spcPts val="50"/>
                </a:spcBef>
              </a:pPr>
              <a:endParaRPr lang="en-US" sz="900" dirty="0">
                <a:solidFill>
                  <a:schemeClr val="bg1"/>
                </a:solidFill>
                <a:latin typeface="+mj-lt"/>
              </a:endParaRPr>
            </a:p>
          </p:txBody>
        </p:sp>
        <p:sp>
          <p:nvSpPr>
            <p:cNvPr id="40" name="Rectangle 39">
              <a:extLst>
                <a:ext uri="{FF2B5EF4-FFF2-40B4-BE49-F238E27FC236}">
                  <a16:creationId xmlns:a16="http://schemas.microsoft.com/office/drawing/2014/main" id="{F5C87A22-C413-4524-A94C-79D0AE9DD1C2}"/>
                </a:ext>
              </a:extLst>
            </p:cNvPr>
            <p:cNvSpPr/>
            <p:nvPr/>
          </p:nvSpPr>
          <p:spPr>
            <a:xfrm>
              <a:off x="4261089" y="4114800"/>
              <a:ext cx="1519086" cy="1519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0" rtlCol="0" anchor="t"/>
            <a:lstStyle/>
            <a:p>
              <a:pPr>
                <a:spcBef>
                  <a:spcPts val="50"/>
                </a:spcBef>
              </a:pPr>
              <a:endParaRPr lang="en-US" sz="900" dirty="0">
                <a:solidFill>
                  <a:schemeClr val="bg1"/>
                </a:solidFill>
                <a:latin typeface="+mj-lt"/>
              </a:endParaRPr>
            </a:p>
          </p:txBody>
        </p:sp>
        <p:sp>
          <p:nvSpPr>
            <p:cNvPr id="41" name="Rectangle 40">
              <a:extLst>
                <a:ext uri="{FF2B5EF4-FFF2-40B4-BE49-F238E27FC236}">
                  <a16:creationId xmlns:a16="http://schemas.microsoft.com/office/drawing/2014/main" id="{75CFFF2A-0590-9336-F581-52648806B202}"/>
                </a:ext>
              </a:extLst>
            </p:cNvPr>
            <p:cNvSpPr/>
            <p:nvPr/>
          </p:nvSpPr>
          <p:spPr>
            <a:xfrm>
              <a:off x="5943600" y="4114800"/>
              <a:ext cx="1519086" cy="151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0" rtlCol="0" anchor="t"/>
            <a:lstStyle/>
            <a:p>
              <a:pPr>
                <a:spcBef>
                  <a:spcPts val="50"/>
                </a:spcBef>
              </a:pPr>
              <a:endParaRPr lang="en-US" sz="900" dirty="0">
                <a:solidFill>
                  <a:schemeClr val="bg1"/>
                </a:solidFill>
                <a:latin typeface="+mj-lt"/>
              </a:endParaRPr>
            </a:p>
          </p:txBody>
        </p:sp>
      </p:grpSp>
      <p:sp>
        <p:nvSpPr>
          <p:cNvPr id="3" name="ZoneTexte 2">
            <a:extLst>
              <a:ext uri="{FF2B5EF4-FFF2-40B4-BE49-F238E27FC236}">
                <a16:creationId xmlns:a16="http://schemas.microsoft.com/office/drawing/2014/main" id="{BC22CF1D-F551-E1D8-74C0-13A358F5EE34}"/>
              </a:ext>
            </a:extLst>
          </p:cNvPr>
          <p:cNvSpPr txBox="1"/>
          <p:nvPr/>
        </p:nvSpPr>
        <p:spPr>
          <a:xfrm>
            <a:off x="4345298" y="2033663"/>
            <a:ext cx="4572000" cy="276999"/>
          </a:xfrm>
          <a:prstGeom prst="rect">
            <a:avLst/>
          </a:prstGeom>
          <a:noFill/>
        </p:spPr>
        <p:txBody>
          <a:bodyPr wrap="square">
            <a:spAutoFit/>
          </a:bodyPr>
          <a:lstStyle/>
          <a:p>
            <a:r>
              <a:rPr lang="en-US" sz="1200" dirty="0">
                <a:solidFill>
                  <a:schemeClr val="bg1"/>
                </a:solidFill>
              </a:rPr>
              <a:t>external forces</a:t>
            </a:r>
          </a:p>
        </p:txBody>
      </p:sp>
      <p:sp>
        <p:nvSpPr>
          <p:cNvPr id="5" name="ZoneTexte 4">
            <a:extLst>
              <a:ext uri="{FF2B5EF4-FFF2-40B4-BE49-F238E27FC236}">
                <a16:creationId xmlns:a16="http://schemas.microsoft.com/office/drawing/2014/main" id="{6439F348-3245-1611-CC8F-1EA541BC8BAF}"/>
              </a:ext>
            </a:extLst>
          </p:cNvPr>
          <p:cNvSpPr txBox="1"/>
          <p:nvPr/>
        </p:nvSpPr>
        <p:spPr>
          <a:xfrm>
            <a:off x="6003813" y="3702817"/>
            <a:ext cx="4572000" cy="276999"/>
          </a:xfrm>
          <a:prstGeom prst="rect">
            <a:avLst/>
          </a:prstGeom>
          <a:noFill/>
        </p:spPr>
        <p:txBody>
          <a:bodyPr wrap="square">
            <a:spAutoFit/>
          </a:bodyPr>
          <a:lstStyle/>
          <a:p>
            <a:r>
              <a:rPr lang="en-US" sz="1200" dirty="0">
                <a:solidFill>
                  <a:schemeClr val="bg1"/>
                </a:solidFill>
              </a:rPr>
              <a:t>internal status </a:t>
            </a:r>
          </a:p>
        </p:txBody>
      </p:sp>
      <p:sp>
        <p:nvSpPr>
          <p:cNvPr id="7" name="ZoneTexte 6">
            <a:extLst>
              <a:ext uri="{FF2B5EF4-FFF2-40B4-BE49-F238E27FC236}">
                <a16:creationId xmlns:a16="http://schemas.microsoft.com/office/drawing/2014/main" id="{3B95EF79-A417-45D1-E1ED-EC02E214C1A2}"/>
              </a:ext>
            </a:extLst>
          </p:cNvPr>
          <p:cNvSpPr txBox="1"/>
          <p:nvPr/>
        </p:nvSpPr>
        <p:spPr>
          <a:xfrm>
            <a:off x="4346538" y="3736144"/>
            <a:ext cx="5289176" cy="276999"/>
          </a:xfrm>
          <a:prstGeom prst="rect">
            <a:avLst/>
          </a:prstGeom>
          <a:noFill/>
        </p:spPr>
        <p:txBody>
          <a:bodyPr wrap="square">
            <a:spAutoFit/>
          </a:bodyPr>
          <a:lstStyle/>
          <a:p>
            <a:r>
              <a:rPr lang="en-US" sz="1200" dirty="0">
                <a:solidFill>
                  <a:schemeClr val="bg1"/>
                </a:solidFill>
              </a:rPr>
              <a:t>eyes in the future</a:t>
            </a:r>
          </a:p>
        </p:txBody>
      </p:sp>
    </p:spTree>
    <p:extLst>
      <p:ext uri="{BB962C8B-B14F-4D97-AF65-F5344CB8AC3E}">
        <p14:creationId xmlns:p14="http://schemas.microsoft.com/office/powerpoint/2010/main" val="48325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43180E80-0E1B-9AEA-FFB7-4E734C865354}"/>
              </a:ext>
            </a:extLst>
          </p:cNvPr>
          <p:cNvSpPr>
            <a:spLocks noGrp="1"/>
          </p:cNvSpPr>
          <p:nvPr>
            <p:ph sz="quarter" idx="15"/>
          </p:nvPr>
        </p:nvSpPr>
        <p:spPr>
          <a:xfrm>
            <a:off x="685800" y="2971800"/>
            <a:ext cx="2658438" cy="2743200"/>
          </a:xfrm>
        </p:spPr>
        <p:txBody>
          <a:bodyPr/>
          <a:lstStyle/>
          <a:p>
            <a:pPr>
              <a:buNone/>
            </a:pPr>
            <a:r>
              <a:rPr lang="en-US" sz="1400" b="1" dirty="0">
                <a:solidFill>
                  <a:srgbClr val="92278F"/>
                </a:solidFill>
              </a:rPr>
              <a:t>Three sources of information:</a:t>
            </a:r>
          </a:p>
          <a:p>
            <a:pPr marL="179388" lvl="1">
              <a:buNone/>
            </a:pPr>
            <a:r>
              <a:rPr lang="en-US" sz="1000" b="1" dirty="0">
                <a:solidFill>
                  <a:srgbClr val="632862"/>
                </a:solidFill>
              </a:rPr>
              <a:t>For the external analysis, </a:t>
            </a:r>
          </a:p>
          <a:p>
            <a:pPr marL="179388" lvl="1">
              <a:buNone/>
            </a:pPr>
            <a:r>
              <a:rPr lang="en-US" sz="1000" dirty="0">
                <a:solidFill>
                  <a:srgbClr val="632862"/>
                </a:solidFill>
              </a:rPr>
              <a:t>We identified some substantial </a:t>
            </a:r>
            <a:r>
              <a:rPr lang="en-US" b="1" dirty="0">
                <a:solidFill>
                  <a:srgbClr val="632862"/>
                </a:solidFill>
              </a:rPr>
              <a:t>reports and studies</a:t>
            </a:r>
            <a:r>
              <a:rPr lang="en-US" dirty="0">
                <a:solidFill>
                  <a:srgbClr val="632862"/>
                </a:solidFill>
              </a:rPr>
              <a:t> </a:t>
            </a:r>
            <a:r>
              <a:rPr lang="en-US" sz="1000" dirty="0">
                <a:solidFill>
                  <a:srgbClr val="632862"/>
                </a:solidFill>
              </a:rPr>
              <a:t>conducted by a panel of intergovernmental, governmental and private institutions and academic research, plus responses from specific focus groups.</a:t>
            </a:r>
          </a:p>
          <a:p>
            <a:pPr marL="179388" lvl="1">
              <a:buNone/>
            </a:pPr>
            <a:r>
              <a:rPr lang="en-US" sz="1000" b="1" dirty="0">
                <a:solidFill>
                  <a:srgbClr val="632862"/>
                </a:solidFill>
              </a:rPr>
              <a:t>For the internal analysis, </a:t>
            </a:r>
          </a:p>
          <a:p>
            <a:pPr marL="179388" lvl="1">
              <a:buNone/>
            </a:pPr>
            <a:r>
              <a:rPr lang="en-US" sz="1000" dirty="0">
                <a:solidFill>
                  <a:srgbClr val="632862"/>
                </a:solidFill>
              </a:rPr>
              <a:t>We gathered feedback and thoughts from several stakeholders through </a:t>
            </a:r>
            <a:r>
              <a:rPr lang="en-US" b="1" dirty="0">
                <a:solidFill>
                  <a:srgbClr val="632862"/>
                </a:solidFill>
              </a:rPr>
              <a:t>focus groups </a:t>
            </a:r>
            <a:r>
              <a:rPr lang="en-US" sz="1000" dirty="0">
                <a:solidFill>
                  <a:srgbClr val="632862"/>
                </a:solidFill>
              </a:rPr>
              <a:t>and explored </a:t>
            </a:r>
            <a:r>
              <a:rPr lang="en-US" b="1" dirty="0">
                <a:solidFill>
                  <a:srgbClr val="632862"/>
                </a:solidFill>
              </a:rPr>
              <a:t>internal documents </a:t>
            </a:r>
            <a:r>
              <a:rPr lang="en-US" sz="1000" dirty="0">
                <a:solidFill>
                  <a:srgbClr val="632862"/>
                </a:solidFill>
              </a:rPr>
              <a:t>and data provided by the World Bureau.</a:t>
            </a:r>
          </a:p>
          <a:p>
            <a:endParaRPr lang="fr-FR" sz="1200" dirty="0">
              <a:solidFill>
                <a:srgbClr val="632862"/>
              </a:solidFill>
            </a:endParaRPr>
          </a:p>
        </p:txBody>
      </p:sp>
      <p:pic>
        <p:nvPicPr>
          <p:cNvPr id="22" name="Espace réservé du contenu 21">
            <a:extLst>
              <a:ext uri="{FF2B5EF4-FFF2-40B4-BE49-F238E27FC236}">
                <a16:creationId xmlns:a16="http://schemas.microsoft.com/office/drawing/2014/main" id="{9F24263D-4847-27E1-CB29-6953B4E67350}"/>
              </a:ext>
            </a:extLst>
          </p:cNvPr>
          <p:cNvPicPr>
            <a:picLocks noGrp="1" noChangeAspect="1"/>
          </p:cNvPicPr>
          <p:nvPr>
            <p:ph sz="quarter" idx="17"/>
          </p:nvPr>
        </p:nvPicPr>
        <p:blipFill>
          <a:blip r:embed="rId2"/>
          <a:stretch>
            <a:fillRect/>
          </a:stretch>
        </p:blipFill>
        <p:spPr>
          <a:xfrm>
            <a:off x="3429000" y="3004503"/>
            <a:ext cx="5029200" cy="2677794"/>
          </a:xfrm>
        </p:spPr>
      </p:pic>
      <p:sp>
        <p:nvSpPr>
          <p:cNvPr id="9" name="Espace réservé du texte 8">
            <a:extLst>
              <a:ext uri="{FF2B5EF4-FFF2-40B4-BE49-F238E27FC236}">
                <a16:creationId xmlns:a16="http://schemas.microsoft.com/office/drawing/2014/main" id="{1054D7A9-5160-FEBE-9DCD-87AEA1676FAD}"/>
              </a:ext>
            </a:extLst>
          </p:cNvPr>
          <p:cNvSpPr>
            <a:spLocks noGrp="1"/>
          </p:cNvSpPr>
          <p:nvPr>
            <p:ph type="body" idx="28"/>
          </p:nvPr>
        </p:nvSpPr>
        <p:spPr/>
        <p:txBody>
          <a:bodyPr/>
          <a:lstStyle/>
          <a:p>
            <a:r>
              <a:rPr lang="fr-FR" dirty="0" err="1"/>
              <a:t>methodology</a:t>
            </a:r>
            <a:endParaRPr lang="fr-FR" dirty="0"/>
          </a:p>
        </p:txBody>
      </p:sp>
      <p:sp>
        <p:nvSpPr>
          <p:cNvPr id="10" name="Rectangle 9">
            <a:extLst>
              <a:ext uri="{FF2B5EF4-FFF2-40B4-BE49-F238E27FC236}">
                <a16:creationId xmlns:a16="http://schemas.microsoft.com/office/drawing/2014/main" id="{799C49AA-2EE1-9ACF-2C94-717DC5C13488}"/>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31B3EFA0-1799-26DC-1B3C-D414554F86EA}"/>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7EAA5C58-EF87-9ED3-84C2-8FF1D25C52C8}"/>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B74D1A05-AE6D-977E-828F-073CF178EE61}"/>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169811B7-31A1-E07C-AF40-4F7B2A6F6703}"/>
              </a:ext>
            </a:extLst>
          </p:cNvPr>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153A0C49-EC91-7984-9C5D-7296108F4B71}"/>
              </a:ext>
            </a:extLst>
          </p:cNvPr>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 name="Group 34">
            <a:extLst>
              <a:ext uri="{FF2B5EF4-FFF2-40B4-BE49-F238E27FC236}">
                <a16:creationId xmlns:a16="http://schemas.microsoft.com/office/drawing/2014/main" id="{D7BD1EEA-589E-AEA6-BF18-4AFAC1B5A31D}"/>
              </a:ext>
            </a:extLst>
          </p:cNvPr>
          <p:cNvGrpSpPr/>
          <p:nvPr/>
        </p:nvGrpSpPr>
        <p:grpSpPr>
          <a:xfrm>
            <a:off x="1994478" y="6170890"/>
            <a:ext cx="1229008" cy="119062"/>
            <a:chOff x="685800" y="6165890"/>
            <a:chExt cx="1229008" cy="119062"/>
          </a:xfrm>
        </p:grpSpPr>
        <p:sp>
          <p:nvSpPr>
            <p:cNvPr id="19" name="Rectangle 9">
              <a:extLst>
                <a:ext uri="{FF2B5EF4-FFF2-40B4-BE49-F238E27FC236}">
                  <a16:creationId xmlns:a16="http://schemas.microsoft.com/office/drawing/2014/main" id="{E33F9E5E-B179-BAB1-2722-AAFA5A921E0D}"/>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A8F5F1B8-2F65-14ED-19B1-19B76EA267B8}"/>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1" name="TextBox 37">
            <a:extLst>
              <a:ext uri="{FF2B5EF4-FFF2-40B4-BE49-F238E27FC236}">
                <a16:creationId xmlns:a16="http://schemas.microsoft.com/office/drawing/2014/main" id="{7B22FC52-3791-80B2-5261-EE8BA065BF30}"/>
              </a:ext>
            </a:extLst>
          </p:cNvPr>
          <p:cNvSpPr txBox="1"/>
          <p:nvPr/>
        </p:nvSpPr>
        <p:spPr>
          <a:xfrm>
            <a:off x="1994478" y="6332337"/>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02</a:t>
            </a:r>
          </a:p>
        </p:txBody>
      </p:sp>
      <p:sp>
        <p:nvSpPr>
          <p:cNvPr id="28" name="Content Placeholder 15">
            <a:extLst>
              <a:ext uri="{FF2B5EF4-FFF2-40B4-BE49-F238E27FC236}">
                <a16:creationId xmlns:a16="http://schemas.microsoft.com/office/drawing/2014/main" id="{802726C9-8975-6876-76F9-4CFE65FE7ED0}"/>
              </a:ext>
            </a:extLst>
          </p:cNvPr>
          <p:cNvSpPr txBox="1">
            <a:spLocks/>
          </p:cNvSpPr>
          <p:nvPr/>
        </p:nvSpPr>
        <p:spPr>
          <a:xfrm>
            <a:off x="4815840" y="3906520"/>
            <a:ext cx="3657600" cy="274320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dirty="0"/>
          </a:p>
          <a:p>
            <a:endParaRPr lang="en-US" dirty="0"/>
          </a:p>
        </p:txBody>
      </p:sp>
    </p:spTree>
    <p:extLst>
      <p:ext uri="{BB962C8B-B14F-4D97-AF65-F5344CB8AC3E}">
        <p14:creationId xmlns:p14="http://schemas.microsoft.com/office/powerpoint/2010/main" val="286735112"/>
      </p:ext>
    </p:extLst>
  </p:cSld>
  <p:clrMapOvr>
    <a:masterClrMapping/>
  </p:clrMapOvr>
</p:sld>
</file>

<file path=ppt/theme/theme1.xml><?xml version="1.0" encoding="utf-8"?>
<a:theme xmlns:a="http://schemas.openxmlformats.org/drawingml/2006/main" name="Sophisticated Busines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29D5871-52B0-4919-8979-CF28B3FE4BBF}">
  <we:reference id="wa200003052" version="2.0.0.0" store="pt-PT" storeType="OMEX"/>
  <we:alternateReferences>
    <we:reference id="wa200003052" version="2.0.0.0" store="WA20000305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3CB1F0C-0733-44B8-9DCB-0DCD84ACC9F4}">
  <we:reference id="wa200001960" version="1.0.0.0" store="pt-PT" storeType="OMEX"/>
  <we:alternateReferences>
    <we:reference id="WA200001960"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22557</TotalTime>
  <Words>8377</Words>
  <Application>Microsoft Macintosh PowerPoint</Application>
  <PresentationFormat>On-screen Show (4:3)</PresentationFormat>
  <Paragraphs>832</Paragraphs>
  <Slides>73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Abadi</vt:lpstr>
      <vt:lpstr>Akkurat</vt:lpstr>
      <vt:lpstr>Arial</vt:lpstr>
      <vt:lpstr>Calibri</vt:lpstr>
      <vt:lpstr>Calibri Light</vt:lpstr>
      <vt:lpstr>Franklin Gothic Book</vt:lpstr>
      <vt:lpstr>Franklin Gothic Demi Cond</vt:lpstr>
      <vt:lpstr>Georgia</vt:lpstr>
      <vt:lpstr>Open Sans</vt:lpstr>
      <vt:lpstr>Roboto</vt:lpstr>
      <vt:lpstr>Wingdings</vt:lpstr>
      <vt:lpstr>Sophisticated Business</vt:lpstr>
      <vt:lpstr>Summary report</vt:lpstr>
      <vt:lpstr>PowerPoint Presentation</vt:lpstr>
      <vt:lpstr>PowerPoint Presentation</vt:lpstr>
      <vt:lpstr>introduction</vt:lpstr>
      <vt:lpstr>PowerPoint Presentation</vt:lpstr>
      <vt:lpstr>starting point…</vt:lpstr>
      <vt:lpstr>background</vt:lpstr>
      <vt:lpstr>cross-analysing</vt:lpstr>
      <vt:lpstr>PowerPoint Presentation</vt:lpstr>
      <vt:lpstr>PowerPoint Presentation</vt:lpstr>
      <vt:lpstr>external forces</vt:lpstr>
      <vt:lpstr>PowerPoint Presentation</vt:lpstr>
      <vt:lpstr>a variety of analytical models </vt:lpstr>
      <vt:lpstr>PowerPoint Presentation</vt:lpstr>
      <vt:lpstr>the Groundswell report</vt:lpstr>
      <vt:lpstr>PowerPoint Presentation</vt:lpstr>
      <vt:lpstr>PowerPoint Presentation</vt:lpstr>
      <vt:lpstr>PowerPoint Presentation</vt:lpstr>
      <vt:lpstr>PowerPoint Presentation</vt:lpstr>
      <vt:lpstr>PowerPoint Presentation</vt:lpstr>
      <vt:lpstr>PowerPoint Presentation</vt:lpstr>
      <vt:lpstr>Internet penetration by region* (jan 2022)</vt:lpstr>
      <vt:lpstr>PowerPoint Presentation</vt:lpstr>
      <vt:lpstr>PowerPoint Presentation</vt:lpstr>
      <vt:lpstr>Changes in the global economy will accelerate over the next decade.  </vt:lpstr>
      <vt:lpstr>PowerPoint Presentation</vt:lpstr>
      <vt:lpstr>PowerPoint Presentation</vt:lpstr>
      <vt:lpstr>PowerPoint Presentation</vt:lpstr>
      <vt:lpstr>PowerPoint Presentation</vt:lpstr>
      <vt:lpstr>Urban population 2025 </vt:lpstr>
      <vt:lpstr>PowerPoint Presentation</vt:lpstr>
      <vt:lpstr>PowerPoint Presentation</vt:lpstr>
      <vt:lpstr>factors impacting geopolitics</vt:lpstr>
      <vt:lpstr>factors shaping the landscape</vt:lpstr>
      <vt:lpstr>PowerPoint Presentation</vt:lpstr>
      <vt:lpstr>PowerPoint Presentation</vt:lpstr>
      <vt:lpstr>A new social contract? </vt:lpstr>
      <vt:lpstr>PowerPoint Presentation</vt:lpstr>
      <vt:lpstr>Diverse youth and diverse perspectives</vt:lpstr>
      <vt:lpstr>Young people are right to be deeply concerned and angry, seeing several challenges as a betrayal of their future.</vt:lpstr>
      <vt:lpstr>PowerPoint Presentation</vt:lpstr>
      <vt:lpstr>PowerPoint Presentation</vt:lpstr>
      <vt:lpstr>internal status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volunteers (governing bodies and NSOs) </vt:lpstr>
      <vt:lpstr>from lead world professionals (SMT)</vt:lpstr>
      <vt:lpstr>PowerPoint Presentation</vt:lpstr>
      <vt:lpstr>Big six and global partners</vt:lpstr>
      <vt:lpstr>PowerPoint Presentation</vt:lpstr>
      <vt:lpstr>eyes in the future</vt:lpstr>
      <vt:lpstr>PowerPoint Presentation</vt:lpstr>
      <vt:lpstr>PowerPoint Presentation</vt:lpstr>
      <vt:lpstr>Trends in “Work and Organisations” 1/2</vt:lpstr>
      <vt:lpstr>Trends in “Work and Organisations” 2/2</vt:lpstr>
      <vt:lpstr>Trends in “Education” 1/2</vt:lpstr>
      <vt:lpstr>Trends in “Education” 2/2</vt:lpstr>
      <vt:lpstr>Trends in “Society” 1/2</vt:lpstr>
      <vt:lpstr>Trends in “Society” 2/2</vt:lpstr>
      <vt:lpstr>PowerPoint Presentation</vt:lpstr>
      <vt:lpstr>focus group</vt:lpstr>
      <vt:lpstr>PowerPoint Presentation</vt:lpstr>
      <vt:lpstr>reflexions &amp; questions</vt:lpstr>
      <vt:lpstr>What horizons do we set for Scouting?</vt:lpstr>
      <vt:lpstr>annexes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Summaru -Reaserch WOSM</dc:title>
  <dc:creator>Saad</dc:creator>
  <cp:lastModifiedBy>Maya Taylor</cp:lastModifiedBy>
  <cp:revision>132</cp:revision>
  <cp:lastPrinted>2023-03-02T08:57:24Z</cp:lastPrinted>
  <dcterms:created xsi:type="dcterms:W3CDTF">2014-02-06T21:29:49Z</dcterms:created>
  <dcterms:modified xsi:type="dcterms:W3CDTF">2023-03-20T02:37:15Z</dcterms:modified>
</cp:coreProperties>
</file>